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4" autoAdjust="0"/>
    <p:restoredTop sz="72686" autoAdjust="0"/>
  </p:normalViewPr>
  <p:slideViewPr>
    <p:cSldViewPr snapToGrid="0">
      <p:cViewPr varScale="1">
        <p:scale>
          <a:sx n="117" d="100"/>
          <a:sy n="117" d="100"/>
        </p:scale>
        <p:origin x="13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1722052316039E-2"/>
          <c:y val="3.0966675211241763E-2"/>
          <c:w val="0.99597714645770008"/>
          <c:h val="0.886619548097925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MySQL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40</c:v>
                </c:pt>
                <c:pt idx="2">
                  <c:v>100</c:v>
                </c:pt>
                <c:pt idx="3">
                  <c:v>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AD-5D43-8D8F-C2B0B67A37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PostgreSQL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80</c:v>
                </c:pt>
                <c:pt idx="3">
                  <c:v>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AD-5D43-8D8F-C2B0B67A37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Tarantool</c:v>
                </c:pt>
              </c:strCache>
            </c:strRef>
          </c:tx>
          <c:spPr>
            <a:ln w="1270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20</c:v>
                </c:pt>
                <c:pt idx="2">
                  <c:v>50</c:v>
                </c:pt>
                <c:pt idx="3">
                  <c:v>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FAD-5D43-8D8F-C2B0B67A37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1487456"/>
        <c:axId val="1271489088"/>
      </c:lineChart>
      <c:catAx>
        <c:axId val="127148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 mar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defRPr sz="1400" b="0" i="0" u="none" strike="noStrike" kern="1200" baseline="0">
                <a:ln w="12700" cap="flat">
                  <a:noFill/>
                </a:ln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pPr>
            <a:endParaRPr lang="ru-RU"/>
          </a:p>
        </c:txPr>
        <c:crossAx val="1271489088"/>
        <c:crosses val="autoZero"/>
        <c:auto val="1"/>
        <c:lblAlgn val="ctr"/>
        <c:lblOffset val="1"/>
        <c:tickLblSkip val="1"/>
        <c:noMultiLvlLbl val="0"/>
      </c:catAx>
      <c:valAx>
        <c:axId val="1271489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71487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t" anchorCtr="1"/>
          <a:lstStyle/>
          <a:p>
            <a:pPr marL="90000" algn="r">
              <a:spcBef>
                <a:spcPts val="100"/>
              </a:spcBef>
              <a:spcAft>
                <a:spcPts val="100"/>
              </a:spcAft>
              <a:defRPr sz="2000" b="0" i="0" u="none" strike="noStrike" kern="1200" baseline="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t" anchorCtr="1"/>
          <a:lstStyle/>
          <a:p>
            <a:pPr marL="90000" algn="r">
              <a:defRPr sz="2000" b="0" i="0" u="none" strike="noStrike" kern="1200" baseline="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t" anchorCtr="1"/>
          <a:lstStyle/>
          <a:p>
            <a:pPr marL="90000" algn="r">
              <a:defRPr sz="2000" b="0" i="0" u="none" strike="noStrike" kern="1200" baseline="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pPr>
            <a:endParaRPr lang="ru-RU"/>
          </a:p>
        </c:txPr>
      </c:legendEntry>
      <c:overlay val="1"/>
      <c:spPr>
        <a:noFill/>
        <a:ln w="0">
          <a:noFill/>
        </a:ln>
        <a:effectLst/>
      </c:spPr>
      <c:txPr>
        <a:bodyPr rot="0" spcFirstLastPara="1" vertOverflow="ellipsis" vert="horz" wrap="square" anchor="t" anchorCtr="1"/>
        <a:lstStyle/>
        <a:p>
          <a:pPr algn="r">
            <a:defRPr sz="2000" b="0" i="0" u="none" strike="noStrike" kern="1200" baseline="0">
              <a:solidFill>
                <a:schemeClr val="tx1"/>
              </a:solidFill>
              <a:latin typeface="PT Mono" panose="02060509020205020204" pitchFamily="49" charset="77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45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3.2115451946249263E-2"/>
          <c:w val="1"/>
          <c:h val="0.8439772952720399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MySQL</c:v>
                </c:pt>
              </c:strCache>
            </c:strRef>
          </c:tx>
          <c:spPr>
            <a:solidFill>
              <a:srgbClr val="E3E3E3"/>
            </a:solidFill>
            <a:ln cmpd="sng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177800" prst="angle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40</c:v>
                </c:pt>
                <c:pt idx="2">
                  <c:v>100</c:v>
                </c:pt>
                <c:pt idx="3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37-874E-9CBD-7ED805B74C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PostgreSQL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1778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80</c:v>
                </c:pt>
                <c:pt idx="3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37-874E-9CBD-7ED805B74C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Tarantool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177800" prst="coolSlant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20</c:v>
                </c:pt>
                <c:pt idx="2">
                  <c:v>50</c:v>
                </c:pt>
                <c:pt idx="3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37-874E-9CBD-7ED805B74C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gapDepth val="0"/>
        <c:shape val="box"/>
        <c:axId val="842001632"/>
        <c:axId val="875584864"/>
        <c:axId val="0"/>
      </c:bar3DChart>
      <c:catAx>
        <c:axId val="84200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spcBef>
                <a:spcPts val="1200"/>
              </a:spcBef>
              <a:defRPr sz="1400" b="0" i="0" u="none" strike="noStrike" kern="1200" baseline="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pPr>
            <a:endParaRPr lang="ru-RU"/>
          </a:p>
        </c:txPr>
        <c:crossAx val="875584864"/>
        <c:crosses val="autoZero"/>
        <c:auto val="1"/>
        <c:lblAlgn val="ctr"/>
        <c:lblOffset val="100"/>
        <c:noMultiLvlLbl val="0"/>
      </c:catAx>
      <c:valAx>
        <c:axId val="87558486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4200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90000">
            <a:defRPr sz="2000" b="0" i="0" u="none" strike="noStrike" kern="1200" baseline="0">
              <a:solidFill>
                <a:schemeClr val="tx1"/>
              </a:solidFill>
              <a:latin typeface="PT Mono" panose="02060509020205020204" pitchFamily="49" charset="77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152F5-988A-4E05-849C-BEC41879A579}" type="datetimeFigureOut">
              <a:rPr lang="ru-RU" smtClean="0"/>
              <a:t>03.02.2021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282D0-0807-4215-8321-6FDCF6BBA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37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Unix</a:t>
            </a:r>
            <a:r>
              <a:rPr lang="ru-RU" dirty="0"/>
              <a:t> - это набор операционных систем, реализующих одинаковый программный интерфейс. Их еще называют </a:t>
            </a:r>
            <a:r>
              <a:rPr lang="ru-RU" dirty="0" err="1"/>
              <a:t>Unix</a:t>
            </a:r>
            <a:r>
              <a:rPr lang="ru-RU" dirty="0"/>
              <a:t>-подобными. В то же время это название реальной операционной системы, созданной в 1969 году </a:t>
            </a:r>
            <a:r>
              <a:rPr lang="ru-RU" dirty="0" err="1"/>
              <a:t>Деннисом</a:t>
            </a:r>
            <a:r>
              <a:rPr lang="ru-RU" dirty="0"/>
              <a:t> </a:t>
            </a:r>
            <a:r>
              <a:rPr lang="ru-RU" dirty="0" err="1"/>
              <a:t>Ритчи</a:t>
            </a:r>
            <a:r>
              <a:rPr lang="ru-RU" dirty="0"/>
              <a:t> и Кеном Томпсоном из компании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подконтрольной AT&amp;T. И еще </a:t>
            </a:r>
            <a:r>
              <a:rPr lang="ru-RU" dirty="0" err="1"/>
              <a:t>Unix</a:t>
            </a:r>
            <a:r>
              <a:rPr lang="ru-RU" dirty="0"/>
              <a:t> - это идея, концепция, которой придерживаются многие операционные системы, и упрощенная версия которой служит превосходным обучающим примером. А еще UNIX (большими буквами) - это торговая марка когда-то компании AT&amp;T, а сейчас организации </a:t>
            </a:r>
            <a:r>
              <a:rPr lang="ru-RU" dirty="0" err="1"/>
              <a:t>Open</a:t>
            </a:r>
            <a:r>
              <a:rPr lang="ru-RU" dirty="0"/>
              <a:t> </a:t>
            </a:r>
            <a:r>
              <a:rPr lang="ru-RU" dirty="0" err="1"/>
              <a:t>Group</a:t>
            </a:r>
            <a:r>
              <a:rPr lang="ru-RU" dirty="0"/>
              <a:t>, которая выпускает стандарты.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639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Unix</a:t>
            </a:r>
            <a:r>
              <a:rPr lang="ru-RU" dirty="0"/>
              <a:t> 1969 года был однозадачной ОС, у которой даже имени не было - оно появилось годом позже. Отсюда кстати и пошло летоисчисление </a:t>
            </a:r>
            <a:r>
              <a:rPr lang="ru-RU" dirty="0" err="1"/>
              <a:t>Unix</a:t>
            </a:r>
            <a:r>
              <a:rPr lang="ru-RU" dirty="0"/>
              <a:t> - с 1 января 1970 года, которое так же известно как "начало времен". С ростом сложности ОС и количества пользователей стала очевидна необходимость в руководстве - так появился известный практически всем </a:t>
            </a:r>
            <a:r>
              <a:rPr lang="ru-RU" dirty="0" err="1"/>
              <a:t>man</a:t>
            </a:r>
            <a:r>
              <a:rPr lang="ru-RU" dirty="0"/>
              <a:t>, который является командой терминала, а его полное название - </a:t>
            </a:r>
            <a:r>
              <a:rPr lang="ru-RU" dirty="0" err="1"/>
              <a:t>Unix</a:t>
            </a:r>
            <a:r>
              <a:rPr lang="ru-RU" dirty="0"/>
              <a:t> </a:t>
            </a:r>
            <a:r>
              <a:rPr lang="ru-RU" dirty="0" err="1"/>
              <a:t>Programmers</a:t>
            </a:r>
            <a:r>
              <a:rPr lang="ru-RU" dirty="0"/>
              <a:t> </a:t>
            </a:r>
            <a:r>
              <a:rPr lang="ru-RU" dirty="0" err="1"/>
              <a:t>Manual</a:t>
            </a:r>
            <a:r>
              <a:rPr lang="ru-RU" dirty="0"/>
              <a:t>, который появился еще спустя год - в 1971. Что интересно, создатели </a:t>
            </a:r>
            <a:r>
              <a:rPr lang="ru-RU" dirty="0" err="1"/>
              <a:t>Unix</a:t>
            </a:r>
            <a:r>
              <a:rPr lang="ru-RU" dirty="0"/>
              <a:t> из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не запаривались с выпусками версий ОС - разработка велась фактически непрерывно, а </a:t>
            </a:r>
            <a:r>
              <a:rPr lang="ru-RU" dirty="0" err="1"/>
              <a:t>патчи</a:t>
            </a:r>
            <a:r>
              <a:rPr lang="ru-RU" dirty="0"/>
              <a:t> рассылали заказчикам на магнитных лентах. То, что называют версиями </a:t>
            </a:r>
            <a:r>
              <a:rPr lang="ru-RU" dirty="0" err="1"/>
              <a:t>Unix</a:t>
            </a:r>
            <a:r>
              <a:rPr lang="ru-RU" dirty="0"/>
              <a:t>, на самом деле версии редакций руководства к нему.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622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Unix</a:t>
            </a:r>
            <a:r>
              <a:rPr lang="ru-RU" dirty="0"/>
              <a:t> 1969 года был однозадачной ОС, у которой даже имени не было - оно появилось годом позже. Отсюда кстати и пошло летоисчисление </a:t>
            </a:r>
            <a:r>
              <a:rPr lang="ru-RU" dirty="0" err="1"/>
              <a:t>Unix</a:t>
            </a:r>
            <a:r>
              <a:rPr lang="ru-RU" dirty="0"/>
              <a:t> - с 1 января 1970 года, которое так же известно как "начало времен". С ростом сложности ОС и количества пользователей стала очевидна необходимость в руководстве - так появился известный практически всем </a:t>
            </a:r>
            <a:r>
              <a:rPr lang="ru-RU" dirty="0" err="1"/>
              <a:t>man</a:t>
            </a:r>
            <a:r>
              <a:rPr lang="ru-RU" dirty="0"/>
              <a:t>, который является командой терминала, а его полное название - </a:t>
            </a:r>
            <a:r>
              <a:rPr lang="ru-RU" dirty="0" err="1"/>
              <a:t>Unix</a:t>
            </a:r>
            <a:r>
              <a:rPr lang="ru-RU" dirty="0"/>
              <a:t> </a:t>
            </a:r>
            <a:r>
              <a:rPr lang="ru-RU" dirty="0" err="1"/>
              <a:t>Programmers</a:t>
            </a:r>
            <a:r>
              <a:rPr lang="ru-RU" dirty="0"/>
              <a:t> </a:t>
            </a:r>
            <a:r>
              <a:rPr lang="ru-RU" dirty="0" err="1"/>
              <a:t>Manual</a:t>
            </a:r>
            <a:r>
              <a:rPr lang="ru-RU" dirty="0"/>
              <a:t>, который появился еще спустя год - в 1971. Что интересно, создатели </a:t>
            </a:r>
            <a:r>
              <a:rPr lang="ru-RU" dirty="0" err="1"/>
              <a:t>Unix</a:t>
            </a:r>
            <a:r>
              <a:rPr lang="ru-RU" dirty="0"/>
              <a:t> из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не запаривались с выпусками версий ОС - разработка велась фактически непрерывно, а </a:t>
            </a:r>
            <a:r>
              <a:rPr lang="ru-RU" dirty="0" err="1"/>
              <a:t>патчи</a:t>
            </a:r>
            <a:r>
              <a:rPr lang="ru-RU" dirty="0"/>
              <a:t> рассылали заказчикам на магнитных лентах. То, что называют версиями </a:t>
            </a:r>
            <a:r>
              <a:rPr lang="ru-RU" dirty="0" err="1"/>
              <a:t>Unix</a:t>
            </a:r>
            <a:r>
              <a:rPr lang="ru-RU" dirty="0"/>
              <a:t>, на самом деле версии редакций руководства к нему.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594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сложно догадаться, что наследников </a:t>
            </a:r>
            <a:r>
              <a:rPr lang="ru-RU" dirty="0" err="1"/>
              <a:t>Unix</a:t>
            </a:r>
            <a:r>
              <a:rPr lang="ru-RU" dirty="0"/>
              <a:t> развелось дикое множество. Каждый мог самостоятельно что-то доделать и выпустить свою ОС. В какой-то момент стало очевидно, что требуется стандартизация.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482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AT&amp;T стала проталкивать свой стандарт </a:t>
            </a:r>
            <a:r>
              <a:rPr lang="ru-RU" dirty="0" err="1"/>
              <a:t>System</a:t>
            </a:r>
            <a:r>
              <a:rPr lang="ru-RU" dirty="0"/>
              <a:t> V </a:t>
            </a:r>
            <a:r>
              <a:rPr lang="ru-RU" dirty="0" err="1"/>
              <a:t>Interface</a:t>
            </a:r>
            <a:r>
              <a:rPr lang="ru-RU" dirty="0"/>
              <a:t> </a:t>
            </a:r>
            <a:r>
              <a:rPr lang="ru-RU" dirty="0" err="1"/>
              <a:t>Definition</a:t>
            </a:r>
            <a:r>
              <a:rPr lang="ru-RU" dirty="0"/>
              <a:t>, что в итоге получилось. В то же время появился стандарт POSIX. Вообще в это время, 80-90 годы, появилось, объединилось, распалось дикое множество групп и компаний, клепающих стандарты, компании судились за то, у кого какой кусок </a:t>
            </a:r>
            <a:r>
              <a:rPr lang="ru-RU" dirty="0" err="1"/>
              <a:t>Unix</a:t>
            </a:r>
            <a:r>
              <a:rPr lang="ru-RU" dirty="0"/>
              <a:t> более оригинальный. Особенно алчно вела себя AT&amp;T. Скоро после релиза </a:t>
            </a:r>
            <a:r>
              <a:rPr lang="ru-RU" dirty="0" err="1"/>
              <a:t>System</a:t>
            </a:r>
            <a:r>
              <a:rPr lang="ru-RU" dirty="0"/>
              <a:t> V AT&amp;T продала свои права на эту ОС другой компании. </a:t>
            </a:r>
            <a:r>
              <a:rPr lang="ru-RU" dirty="0" err="1"/>
              <a:t>Деннис</a:t>
            </a:r>
            <a:r>
              <a:rPr lang="ru-RU" dirty="0"/>
              <a:t> </a:t>
            </a:r>
            <a:r>
              <a:rPr lang="ru-RU" dirty="0" err="1"/>
              <a:t>Ритчи</a:t>
            </a:r>
            <a:r>
              <a:rPr lang="ru-RU" dirty="0"/>
              <a:t> тогда сравнил эту сделку с библейской историей про Исава - согласно легенде, он продал право первородства своему брату близнецу за чечевичную похлебку.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958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то же время </a:t>
            </a:r>
            <a:r>
              <a:rPr lang="ru-RU" dirty="0" err="1"/>
              <a:t>Линус</a:t>
            </a:r>
            <a:r>
              <a:rPr lang="ru-RU" dirty="0"/>
              <a:t> </a:t>
            </a:r>
            <a:r>
              <a:rPr lang="ru-RU" dirty="0" err="1"/>
              <a:t>Торвальдс</a:t>
            </a:r>
            <a:r>
              <a:rPr lang="ru-RU" dirty="0"/>
              <a:t> написал свою версию </a:t>
            </a:r>
            <a:r>
              <a:rPr lang="ru-RU" dirty="0" err="1"/>
              <a:t>версию</a:t>
            </a:r>
            <a:r>
              <a:rPr lang="ru-RU" dirty="0"/>
              <a:t> </a:t>
            </a:r>
            <a:r>
              <a:rPr lang="ru-RU" dirty="0" err="1"/>
              <a:t>Unix</a:t>
            </a:r>
            <a:r>
              <a:rPr lang="ru-RU" dirty="0"/>
              <a:t> почти с нуля в 1991 году, назвав ее </a:t>
            </a:r>
            <a:r>
              <a:rPr lang="ru-RU" dirty="0" err="1"/>
              <a:t>Linux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Занимательная часть истории </a:t>
            </a:r>
            <a:r>
              <a:rPr lang="ru-RU" dirty="0" err="1"/>
              <a:t>Unix</a:t>
            </a:r>
            <a:r>
              <a:rPr lang="ru-RU" dirty="0"/>
              <a:t> на этом заканчивается. В 2000-х годах произошло еще несколько судебных разбирательств от владельцев прав на </a:t>
            </a:r>
            <a:r>
              <a:rPr lang="ru-RU" dirty="0" err="1"/>
              <a:t>Unix</a:t>
            </a:r>
            <a:r>
              <a:rPr lang="ru-RU" dirty="0"/>
              <a:t> с компаниями, разрабатывающими </a:t>
            </a:r>
            <a:r>
              <a:rPr lang="ru-RU" dirty="0" err="1"/>
              <a:t>Linux</a:t>
            </a:r>
            <a:r>
              <a:rPr lang="ru-RU" dirty="0"/>
              <a:t> системы, которые ни к чему не привели.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70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2018 году ядро </a:t>
            </a:r>
            <a:r>
              <a:rPr lang="ru-RU" dirty="0" err="1"/>
              <a:t>Linux</a:t>
            </a:r>
            <a:r>
              <a:rPr lang="ru-RU" dirty="0"/>
              <a:t> состоит из более чем 23 миллионов строк. То есть оригинальный </a:t>
            </a:r>
            <a:r>
              <a:rPr lang="ru-RU" dirty="0" err="1"/>
              <a:t>Unix</a:t>
            </a:r>
            <a:r>
              <a:rPr lang="ru-RU" dirty="0"/>
              <a:t> вырос в более чем миллион раз за почти 50 лет развития. </a:t>
            </a:r>
            <a:r>
              <a:rPr lang="ru-RU" dirty="0" err="1"/>
              <a:t>Linux</a:t>
            </a:r>
            <a:r>
              <a:rPr lang="ru-RU" dirty="0"/>
              <a:t> не был написан </a:t>
            </a:r>
            <a:r>
              <a:rPr lang="ru-RU" dirty="0" err="1"/>
              <a:t>Линусом</a:t>
            </a:r>
            <a:r>
              <a:rPr lang="ru-RU" dirty="0"/>
              <a:t> совсем с нуля. За основу была взята </a:t>
            </a:r>
            <a:r>
              <a:rPr lang="ru-RU" dirty="0" err="1"/>
              <a:t>Unix</a:t>
            </a:r>
            <a:r>
              <a:rPr lang="ru-RU" dirty="0"/>
              <a:t>-подобная ОС MINIX, написанная Эндрю </a:t>
            </a:r>
            <a:r>
              <a:rPr lang="ru-RU" dirty="0" err="1"/>
              <a:t>Танненбаумом</a:t>
            </a:r>
            <a:r>
              <a:rPr lang="ru-RU" dirty="0"/>
              <a:t> как рабочая иллюстрация к его книге "</a:t>
            </a:r>
            <a:r>
              <a:rPr lang="ru-RU" dirty="0" err="1"/>
              <a:t>Operating</a:t>
            </a:r>
            <a:r>
              <a:rPr lang="ru-RU" dirty="0"/>
              <a:t> </a:t>
            </a:r>
            <a:r>
              <a:rPr lang="ru-RU" dirty="0" err="1"/>
              <a:t>Systems</a:t>
            </a:r>
            <a:r>
              <a:rPr lang="ru-RU" dirty="0"/>
              <a:t>: </a:t>
            </a:r>
            <a:r>
              <a:rPr lang="ru-RU" dirty="0" err="1"/>
              <a:t>Design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Implementation</a:t>
            </a:r>
            <a:r>
              <a:rPr lang="ru-RU" dirty="0"/>
              <a:t>", предназначенная для академических целей, и на ней же велась разработка. Как говорил потом сам </a:t>
            </a:r>
            <a:r>
              <a:rPr lang="ru-RU" dirty="0" err="1"/>
              <a:t>Линус</a:t>
            </a:r>
            <a:r>
              <a:rPr lang="ru-RU" dirty="0"/>
              <a:t>, он просто хотел использовать на полную возможности своего нового ПК, но как-то так получилось, что в итоге он написал ядро ОС.</a:t>
            </a:r>
          </a:p>
          <a:p>
            <a:endParaRPr lang="ru-RU" dirty="0"/>
          </a:p>
          <a:p>
            <a:r>
              <a:rPr lang="ru-RU" dirty="0"/>
              <a:t>Название ОС действительно объединяет </a:t>
            </a:r>
            <a:r>
              <a:rPr lang="ru-RU" dirty="0" err="1"/>
              <a:t>Unix</a:t>
            </a:r>
            <a:r>
              <a:rPr lang="ru-RU" dirty="0"/>
              <a:t> и </a:t>
            </a:r>
            <a:r>
              <a:rPr lang="ru-RU" dirty="0" err="1"/>
              <a:t>Linus</a:t>
            </a:r>
            <a:r>
              <a:rPr lang="ru-RU" dirty="0"/>
              <a:t>, но так было не всегда. Когда </a:t>
            </a:r>
            <a:r>
              <a:rPr lang="ru-RU" dirty="0" err="1"/>
              <a:t>Linux</a:t>
            </a:r>
            <a:r>
              <a:rPr lang="ru-RU" dirty="0"/>
              <a:t> еще не был выпущен, </a:t>
            </a:r>
            <a:r>
              <a:rPr lang="ru-RU" dirty="0" err="1"/>
              <a:t>Линус</a:t>
            </a:r>
            <a:r>
              <a:rPr lang="ru-RU" dirty="0"/>
              <a:t> хотел назвать результат </a:t>
            </a:r>
            <a:r>
              <a:rPr lang="ru-RU" dirty="0" err="1"/>
              <a:t>Freax</a:t>
            </a:r>
            <a:r>
              <a:rPr lang="ru-RU" dirty="0"/>
              <a:t> - от слов </a:t>
            </a:r>
            <a:r>
              <a:rPr lang="ru-RU" dirty="0" err="1"/>
              <a:t>free</a:t>
            </a:r>
            <a:r>
              <a:rPr lang="ru-RU" dirty="0"/>
              <a:t>, </a:t>
            </a:r>
            <a:r>
              <a:rPr lang="ru-RU" dirty="0" err="1"/>
              <a:t>freak</a:t>
            </a:r>
            <a:r>
              <a:rPr lang="ru-RU" dirty="0"/>
              <a:t> и "x" от </a:t>
            </a:r>
            <a:r>
              <a:rPr lang="ru-RU" dirty="0" err="1"/>
              <a:t>Unix</a:t>
            </a:r>
            <a:r>
              <a:rPr lang="ru-RU" dirty="0"/>
              <a:t>. И он даже хранил исходники в папке с таким именем. Но когда он загрузил их на FTP сервер, админу имя не понравилось, и он сам назвал его </a:t>
            </a:r>
            <a:r>
              <a:rPr lang="ru-RU" dirty="0" err="1"/>
              <a:t>Linux</a:t>
            </a:r>
            <a:r>
              <a:rPr lang="ru-RU" dirty="0"/>
              <a:t>, не спросив </a:t>
            </a:r>
            <a:r>
              <a:rPr lang="ru-RU" dirty="0" err="1"/>
              <a:t>Торвальдса</a:t>
            </a:r>
            <a:r>
              <a:rPr lang="ru-RU" dirty="0"/>
              <a:t>, который потом и не особо протестовал. Но </a:t>
            </a:r>
            <a:r>
              <a:rPr lang="ru-RU" dirty="0" err="1"/>
              <a:t>Линус</a:t>
            </a:r>
            <a:r>
              <a:rPr lang="ru-RU" dirty="0"/>
              <a:t> хотел, чтобы название произносили правильно и включил аудиозапись произношения слова "</a:t>
            </a:r>
            <a:r>
              <a:rPr lang="ru-RU" dirty="0" err="1"/>
              <a:t>Линукс</a:t>
            </a:r>
            <a:r>
              <a:rPr lang="ru-RU" dirty="0"/>
              <a:t>" в ядро.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951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</a:t>
            </a:r>
            <a:r>
              <a:rPr lang="ru-RU" dirty="0" err="1"/>
              <a:t>Линус</a:t>
            </a:r>
            <a:r>
              <a:rPr lang="ru-RU" dirty="0"/>
              <a:t> хотел, чтобы его творение было бесплатным и даже придумал свое лицензионное соглашение для этого, написав его на финском. Однако, как он сам говорил, ОС, состоящая только из ядра, это ничто. Когда говорят просто </a:t>
            </a:r>
            <a:r>
              <a:rPr lang="ru-RU" dirty="0" err="1"/>
              <a:t>Linux</a:t>
            </a:r>
            <a:r>
              <a:rPr lang="ru-RU" dirty="0"/>
              <a:t> - это не ОС, это именно ядро. Чтобы пользоваться им, нужно окружение - компиляторы, текстовые редакторы, консоль, библиотеки и прочее. И так получилось, что на тот момент уже существовал проект, преследующий похожие цели свободы от проприетарного кода, реализующий эти вещи - GNU </a:t>
            </a:r>
            <a:r>
              <a:rPr lang="ru-RU" dirty="0" err="1"/>
              <a:t>Project</a:t>
            </a:r>
            <a:r>
              <a:rPr lang="ru-RU" dirty="0"/>
              <a:t>, тоже имеющий свое лицензионное соглашение - GNU </a:t>
            </a:r>
            <a:r>
              <a:rPr lang="ru-RU" dirty="0" err="1"/>
              <a:t>Public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С тех пор ядро </a:t>
            </a:r>
            <a:r>
              <a:rPr lang="ru-RU" dirty="0" err="1"/>
              <a:t>Linux</a:t>
            </a:r>
            <a:r>
              <a:rPr lang="ru-RU" dirty="0"/>
              <a:t> находится под этой лицензией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806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Остановимся чуть подробнее на GNU. Эта аббревиатура не расшифровывается никак - это рекурсивный акроним означающий "GNU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Unix</a:t>
            </a:r>
            <a:r>
              <a:rPr lang="ru-RU" dirty="0"/>
              <a:t>". GNU - это проект, созданный в 1983 году Ричардом </a:t>
            </a:r>
            <a:r>
              <a:rPr lang="ru-RU" dirty="0" err="1"/>
              <a:t>Сталлманом</a:t>
            </a:r>
            <a:r>
              <a:rPr lang="ru-RU" dirty="0"/>
              <a:t> из MIT. Он был и до сих пор остается помешан на свободе от корпораций, на бесплатном и открытом ПО. GNU включает в себя компилятор </a:t>
            </a:r>
            <a:r>
              <a:rPr lang="ru-RU" dirty="0" err="1"/>
              <a:t>gcc</a:t>
            </a:r>
            <a:r>
              <a:rPr lang="ru-RU" dirty="0"/>
              <a:t>, текстовый редактор </a:t>
            </a:r>
            <a:r>
              <a:rPr lang="ru-RU" dirty="0" err="1"/>
              <a:t>emacs</a:t>
            </a:r>
            <a:r>
              <a:rPr lang="ru-RU" dirty="0"/>
              <a:t>, множество утилит вроде </a:t>
            </a:r>
            <a:r>
              <a:rPr lang="ru-RU" dirty="0" err="1"/>
              <a:t>ls</a:t>
            </a:r>
            <a:r>
              <a:rPr lang="ru-RU" dirty="0"/>
              <a:t>, </a:t>
            </a:r>
            <a:r>
              <a:rPr lang="ru-RU" dirty="0" err="1"/>
              <a:t>grep</a:t>
            </a:r>
            <a:r>
              <a:rPr lang="ru-RU" dirty="0"/>
              <a:t>, </a:t>
            </a:r>
            <a:r>
              <a:rPr lang="ru-RU" dirty="0" err="1"/>
              <a:t>make</a:t>
            </a:r>
            <a:r>
              <a:rPr lang="ru-RU" dirty="0"/>
              <a:t>, </a:t>
            </a:r>
            <a:r>
              <a:rPr lang="ru-RU" dirty="0" err="1"/>
              <a:t>ld</a:t>
            </a:r>
            <a:r>
              <a:rPr lang="ru-RU" dirty="0"/>
              <a:t> и прочие. Кроме того, чтобы совсем поселиться в свободном ПО, нужно было создать ядро ОС, на которой можно было бы развивать GNU будучи свободным от гнета корпораций. Так появилась GNU </a:t>
            </a:r>
            <a:r>
              <a:rPr lang="ru-RU" dirty="0" err="1"/>
              <a:t>Hurd</a:t>
            </a:r>
            <a:r>
              <a:rPr lang="ru-RU" dirty="0"/>
              <a:t> в 1990 году, которое живо до сих пор, хотя его популярность далека от ядра </a:t>
            </a:r>
            <a:r>
              <a:rPr lang="ru-RU" dirty="0" err="1"/>
              <a:t>Linux</a:t>
            </a:r>
            <a:r>
              <a:rPr lang="ru-RU" dirty="0"/>
              <a:t>, появившегося вскоре после </a:t>
            </a:r>
            <a:r>
              <a:rPr lang="ru-RU" dirty="0" err="1"/>
              <a:t>Hurd</a:t>
            </a:r>
            <a:r>
              <a:rPr lang="ru-RU" dirty="0"/>
              <a:t> и тоже под лицензией GPL. Думаю, </a:t>
            </a:r>
            <a:r>
              <a:rPr lang="ru-RU" dirty="0" err="1"/>
              <a:t>Hurd</a:t>
            </a:r>
            <a:r>
              <a:rPr lang="ru-RU" dirty="0"/>
              <a:t> вообще бы так и не появилась, если бы </a:t>
            </a:r>
            <a:r>
              <a:rPr lang="ru-RU" dirty="0" err="1"/>
              <a:t>Linux</a:t>
            </a:r>
            <a:r>
              <a:rPr lang="ru-RU" dirty="0"/>
              <a:t> стал бы достоянием общественности годом раньше.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474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1996 году у </a:t>
            </a:r>
            <a:r>
              <a:rPr lang="ru-RU" dirty="0" err="1"/>
              <a:t>Linux</a:t>
            </a:r>
            <a:r>
              <a:rPr lang="ru-RU" dirty="0"/>
              <a:t> появился маскот - всем известный пингвин. Его история такова - когда нужно было выбрать маскота, </a:t>
            </a:r>
            <a:r>
              <a:rPr lang="ru-RU" dirty="0" err="1"/>
              <a:t>Линус</a:t>
            </a:r>
            <a:r>
              <a:rPr lang="ru-RU" dirty="0"/>
              <a:t> упомянул, что его укусил маленький пингвин во время его визита в зоопарк в Австралии. Коллега </a:t>
            </a:r>
            <a:r>
              <a:rPr lang="ru-RU" dirty="0" err="1"/>
              <a:t>Линуса</a:t>
            </a:r>
            <a:r>
              <a:rPr lang="ru-RU" dirty="0"/>
              <a:t> вдохновился этой историей и набросал первый вариант пингвина, который получил имя </a:t>
            </a:r>
            <a:r>
              <a:rPr lang="ru-RU" dirty="0" err="1"/>
              <a:t>Тукс</a:t>
            </a:r>
            <a:r>
              <a:rPr lang="ru-RU" dirty="0"/>
              <a:t> - аббревиатура от </a:t>
            </a:r>
            <a:r>
              <a:rPr lang="ru-RU" dirty="0" err="1"/>
              <a:t>Torvalds</a:t>
            </a:r>
            <a:r>
              <a:rPr lang="ru-RU" dirty="0"/>
              <a:t> </a:t>
            </a:r>
            <a:r>
              <a:rPr lang="ru-RU" dirty="0" err="1"/>
              <a:t>UniX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Одна из уникальных черт ядра </a:t>
            </a:r>
            <a:r>
              <a:rPr lang="ru-RU" dirty="0" err="1"/>
              <a:t>Linux</a:t>
            </a:r>
            <a:r>
              <a:rPr lang="ru-RU" dirty="0"/>
              <a:t> - сообщество его разработчиков. Люди со всего мира: из коммерческих компаний, студенты, те, для кого это хобби, отправляют свой код в ядро, чтобы что-то починить, добавить, развить. Некоторые компании специализируются на том, что каким-то образом </a:t>
            </a:r>
            <a:r>
              <a:rPr lang="ru-RU" dirty="0" err="1"/>
              <a:t>патчат</a:t>
            </a:r>
            <a:r>
              <a:rPr lang="ru-RU" dirty="0"/>
              <a:t> ядро своими разработками и продают получающиеся продукты. При этом часть кода посылают в публичное ядро, чтобы остальные пользователи могли </a:t>
            </a:r>
            <a:r>
              <a:rPr lang="ru-RU" dirty="0" err="1"/>
              <a:t>потестировать</a:t>
            </a:r>
            <a:r>
              <a:rPr lang="ru-RU" dirty="0"/>
              <a:t> его, улучшить. Среди этих компаний </a:t>
            </a:r>
            <a:r>
              <a:rPr lang="ru-RU" dirty="0" err="1"/>
              <a:t>Dell</a:t>
            </a:r>
            <a:r>
              <a:rPr lang="ru-RU" dirty="0"/>
              <a:t>, IBM, </a:t>
            </a:r>
            <a:r>
              <a:rPr lang="ru-RU" dirty="0" err="1"/>
              <a:t>Red</a:t>
            </a:r>
            <a:r>
              <a:rPr lang="ru-RU" dirty="0"/>
              <a:t> </a:t>
            </a:r>
            <a:r>
              <a:rPr lang="ru-RU" dirty="0" err="1"/>
              <a:t>Hat</a:t>
            </a:r>
            <a:r>
              <a:rPr lang="ru-RU" dirty="0"/>
              <a:t>. В данный момент ядро </a:t>
            </a:r>
            <a:r>
              <a:rPr lang="ru-RU" dirty="0" err="1"/>
              <a:t>Linux</a:t>
            </a:r>
            <a:r>
              <a:rPr lang="ru-RU" dirty="0"/>
              <a:t> используется в Андроиде, Интернете вещей, телевизорах, камерах и многих других устройствах.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091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ru-RU" dirty="0" err="1"/>
              <a:t>Танненбаум</a:t>
            </a:r>
            <a:r>
              <a:rPr lang="ru-RU" dirty="0"/>
              <a:t> узнал про творение </a:t>
            </a:r>
            <a:r>
              <a:rPr lang="ru-RU" dirty="0" err="1"/>
              <a:t>Торвальдса</a:t>
            </a:r>
            <a:r>
              <a:rPr lang="ru-RU" dirty="0"/>
              <a:t>, он поначалу остался недоволен архитектурой ядра. Дело в том, что </a:t>
            </a:r>
            <a:r>
              <a:rPr lang="ru-RU" dirty="0" err="1"/>
              <a:t>Танненбаум</a:t>
            </a:r>
            <a:r>
              <a:rPr lang="ru-RU" dirty="0"/>
              <a:t> считал архитектуру микроядра превосходящей монолитную архитектуру. Есть известная фраза, сказанная им: "</a:t>
            </a:r>
            <a:r>
              <a:rPr lang="ru-RU" dirty="0" err="1"/>
              <a:t>Linux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obsolete</a:t>
            </a:r>
            <a:r>
              <a:rPr lang="ru-RU" dirty="0"/>
              <a:t>" - </a:t>
            </a:r>
            <a:r>
              <a:rPr lang="ru-RU" dirty="0" err="1"/>
              <a:t>Линукс</a:t>
            </a:r>
            <a:r>
              <a:rPr lang="ru-RU" dirty="0"/>
              <a:t> устарел. Он сказал это через год после того, как </a:t>
            </a:r>
            <a:r>
              <a:rPr lang="ru-RU" dirty="0" err="1"/>
              <a:t>Linux</a:t>
            </a:r>
            <a:r>
              <a:rPr lang="ru-RU" dirty="0"/>
              <a:t> стал доступен. Этот спор был даже процитирован в книге "</a:t>
            </a:r>
            <a:r>
              <a:rPr lang="ru-RU" dirty="0" err="1"/>
              <a:t>Open</a:t>
            </a:r>
            <a:r>
              <a:rPr lang="ru-RU" dirty="0"/>
              <a:t> </a:t>
            </a:r>
            <a:r>
              <a:rPr lang="ru-RU" dirty="0" err="1"/>
              <a:t>Sources</a:t>
            </a:r>
            <a:r>
              <a:rPr lang="ru-RU" dirty="0"/>
              <a:t>: </a:t>
            </a:r>
            <a:r>
              <a:rPr lang="ru-RU" dirty="0" err="1"/>
              <a:t>Voices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Open</a:t>
            </a:r>
            <a:r>
              <a:rPr lang="ru-RU" dirty="0"/>
              <a:t> </a:t>
            </a:r>
            <a:r>
              <a:rPr lang="ru-RU" dirty="0" err="1"/>
              <a:t>Source</a:t>
            </a:r>
            <a:r>
              <a:rPr lang="ru-RU" dirty="0"/>
              <a:t> </a:t>
            </a:r>
            <a:r>
              <a:rPr lang="ru-RU" dirty="0" err="1"/>
              <a:t>Revolution</a:t>
            </a:r>
            <a:r>
              <a:rPr lang="ru-RU" dirty="0"/>
              <a:t>" с подписью "мир думает о дизайне операционных систем". MINIX - это микроядро, а </a:t>
            </a:r>
            <a:r>
              <a:rPr lang="ru-RU" dirty="0" err="1"/>
              <a:t>Linux</a:t>
            </a:r>
            <a:r>
              <a:rPr lang="ru-RU" dirty="0"/>
              <a:t> - монолитное. Кроме того, </a:t>
            </a:r>
            <a:r>
              <a:rPr lang="ru-RU" dirty="0" err="1"/>
              <a:t>Танненбаум</a:t>
            </a:r>
            <a:r>
              <a:rPr lang="ru-RU" dirty="0"/>
              <a:t> утверждал, что </a:t>
            </a:r>
            <a:r>
              <a:rPr lang="ru-RU" dirty="0" err="1"/>
              <a:t>Linux</a:t>
            </a:r>
            <a:r>
              <a:rPr lang="ru-RU" dirty="0"/>
              <a:t> нежизнеспособен из-за его непереносимости. Дело в том, что </a:t>
            </a:r>
            <a:r>
              <a:rPr lang="ru-RU" dirty="0" err="1"/>
              <a:t>Линус</a:t>
            </a:r>
            <a:r>
              <a:rPr lang="ru-RU" dirty="0"/>
              <a:t> писал ядро под конкретно свой компьютер. В конце концов Эндрю и </a:t>
            </a:r>
            <a:r>
              <a:rPr lang="ru-RU" dirty="0" err="1"/>
              <a:t>Линус</a:t>
            </a:r>
            <a:r>
              <a:rPr lang="ru-RU" dirty="0"/>
              <a:t> пришли к тому, что </a:t>
            </a:r>
            <a:r>
              <a:rPr lang="ru-RU" dirty="0" err="1"/>
              <a:t>Linux</a:t>
            </a:r>
            <a:r>
              <a:rPr lang="ru-RU" dirty="0"/>
              <a:t> - отличное ядро, а непереносимость появилась из-за того, что проект таким и не планировался, а не из-за того, что </a:t>
            </a:r>
            <a:r>
              <a:rPr lang="ru-RU" dirty="0" err="1"/>
              <a:t>Линус</a:t>
            </a:r>
            <a:r>
              <a:rPr lang="ru-RU" dirty="0"/>
              <a:t> якобы не разбирается в </a:t>
            </a:r>
            <a:r>
              <a:rPr lang="ru-RU" dirty="0" err="1"/>
              <a:t>ОСях</a:t>
            </a:r>
            <a:r>
              <a:rPr lang="ru-RU" dirty="0"/>
              <a:t>. Далее посмотрим, чем отличаются микро- и монолитное ядра, что они такое.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58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Unix</a:t>
            </a:r>
            <a:r>
              <a:rPr lang="ru-RU" dirty="0"/>
              <a:t> не была создана с нуля, но являлась развитием коммерческой ОС </a:t>
            </a:r>
            <a:r>
              <a:rPr lang="ru-RU" dirty="0" err="1"/>
              <a:t>Multics</a:t>
            </a:r>
            <a:r>
              <a:rPr lang="ru-RU" dirty="0"/>
              <a:t>. Это фактически прародитель всех ОС в той или иной степени, и работали над ней отчасти те же люди, которые затем создали </a:t>
            </a:r>
            <a:r>
              <a:rPr lang="ru-RU" dirty="0" err="1"/>
              <a:t>Unix</a:t>
            </a:r>
            <a:r>
              <a:rPr lang="ru-RU" dirty="0"/>
              <a:t>. </a:t>
            </a:r>
            <a:r>
              <a:rPr lang="ru-RU" dirty="0" err="1"/>
              <a:t>Multics</a:t>
            </a:r>
            <a:r>
              <a:rPr lang="ru-RU" dirty="0"/>
              <a:t> была создана в 1964 году под руководством MIT, </a:t>
            </a:r>
            <a:r>
              <a:rPr lang="ru-RU" dirty="0" err="1"/>
              <a:t>General</a:t>
            </a:r>
            <a:r>
              <a:rPr lang="ru-RU" dirty="0"/>
              <a:t> </a:t>
            </a:r>
            <a:r>
              <a:rPr lang="ru-RU" dirty="0" err="1"/>
              <a:t>Electric</a:t>
            </a:r>
            <a:r>
              <a:rPr lang="ru-RU" dirty="0"/>
              <a:t> и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. Но хотя ОС была выпущена и даже обновлялась до 90-х годов, она считается неуспешной. Последняя работающая </a:t>
            </a:r>
            <a:r>
              <a:rPr lang="ru-RU" dirty="0" err="1"/>
              <a:t>Multics</a:t>
            </a:r>
            <a:r>
              <a:rPr lang="ru-RU" dirty="0"/>
              <a:t> была остановлена в 2000 году в министерстве обороны Канады. В 1969 году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вышла из разработки </a:t>
            </a:r>
            <a:r>
              <a:rPr lang="ru-RU" dirty="0" err="1"/>
              <a:t>Multics</a:t>
            </a:r>
            <a:r>
              <a:rPr lang="ru-RU" dirty="0"/>
              <a:t>, перейдя на создание </a:t>
            </a:r>
            <a:r>
              <a:rPr lang="ru-RU" dirty="0" err="1"/>
              <a:t>Unix</a:t>
            </a:r>
            <a:r>
              <a:rPr lang="ru-RU" dirty="0"/>
              <a:t>. </a:t>
            </a:r>
            <a:r>
              <a:rPr lang="ru-RU" dirty="0" err="1"/>
              <a:t>Multics</a:t>
            </a:r>
            <a:r>
              <a:rPr lang="ru-RU" dirty="0"/>
              <a:t> посчитали слишком амбициозным проектом, который если и принесет денег, то не скоро, к тому же </a:t>
            </a:r>
            <a:r>
              <a:rPr lang="ru-RU" dirty="0" err="1"/>
              <a:t>Multics</a:t>
            </a:r>
            <a:r>
              <a:rPr lang="ru-RU" dirty="0"/>
              <a:t> была слишком требовательна к аппаратуре. Сейчас </a:t>
            </a:r>
            <a:r>
              <a:rPr lang="ru-RU" dirty="0" err="1"/>
              <a:t>Multics</a:t>
            </a:r>
            <a:r>
              <a:rPr lang="ru-RU" dirty="0"/>
              <a:t> уже мертва. Ее исходный код опубликовали в 2011 году, и в 2014 любители запустили ее на симуляторе аппаратуры, под которую </a:t>
            </a:r>
            <a:r>
              <a:rPr lang="ru-RU" dirty="0" err="1"/>
              <a:t>Multics</a:t>
            </a:r>
            <a:r>
              <a:rPr lang="ru-RU" dirty="0"/>
              <a:t> была создана. Написана </a:t>
            </a:r>
            <a:r>
              <a:rPr lang="ru-RU" dirty="0" err="1"/>
              <a:t>Multics</a:t>
            </a:r>
            <a:r>
              <a:rPr lang="ru-RU" dirty="0"/>
              <a:t> на ассемблере и языке PL1 - </a:t>
            </a:r>
            <a:r>
              <a:rPr lang="ru-RU" dirty="0" err="1"/>
              <a:t>Programming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One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Однако при всей ее "неуспешности" </a:t>
            </a:r>
            <a:r>
              <a:rPr lang="ru-RU" dirty="0" err="1"/>
              <a:t>Multics</a:t>
            </a:r>
            <a:r>
              <a:rPr lang="ru-RU" dirty="0"/>
              <a:t> привнесла в разработку следующих ОС некоторые основополагающие идеи, которые сейчас кажутся очевидной банальностью.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228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Микроядра появились как способ упрощения разработки ОС, повышения отказоустойчивости. Когда ОС состоит из независимых модулей, их можно развивать и обновлять независимо друг от друга, а при выходе подсистемы из строя она не вызовет отказ всей системы, в отличие от монолитного ядра. В 1980-х годах идея микроядра стала довольно популярна, но в итоге популярность сошла на нет - с улучшением производительности аппаратуры стали все сильнее заметны проблемы с производительностью из-за того, что большая часть ОС работает в пользовательском режиме в разных процессах. Подсистемам приходилось взаимодействовать друг с другом через механизм IPC - </a:t>
            </a:r>
            <a:r>
              <a:rPr lang="ru-RU" dirty="0" err="1"/>
              <a:t>Inter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ru-RU" dirty="0" err="1"/>
              <a:t>Communication</a:t>
            </a:r>
            <a:r>
              <a:rPr lang="ru-RU" dirty="0"/>
              <a:t>, посылая сообщения друг другу.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244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IPC вместе с менеджером виртуальной памяти и </a:t>
            </a:r>
            <a:r>
              <a:rPr lang="ru-RU" dirty="0" err="1"/>
              <a:t>шедулерами</a:t>
            </a:r>
            <a:r>
              <a:rPr lang="ru-RU" dirty="0"/>
              <a:t> потоков и процессов включается внутрь ядра. Евангелисты </a:t>
            </a:r>
            <a:r>
              <a:rPr lang="ru-RU" dirty="0" err="1"/>
              <a:t>микроядерной</a:t>
            </a:r>
            <a:r>
              <a:rPr lang="ru-RU" dirty="0"/>
              <a:t> архитектуры утверждали, что проблема тут исключительно в реализации, а не в самой концепции. И в итоге проблемы с производительностью были по большей части решены при помощи различных оптимизаций. Сейчас </a:t>
            </a:r>
            <a:r>
              <a:rPr lang="ru-RU" dirty="0" err="1"/>
              <a:t>микроядерная</a:t>
            </a:r>
            <a:r>
              <a:rPr lang="ru-RU" dirty="0"/>
              <a:t> архитектура вполне жива, хоть и не так популярна, как монолитные ядра.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930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одно из первых </a:t>
            </a:r>
            <a:r>
              <a:rPr lang="ru-RU" dirty="0" err="1"/>
              <a:t>микроядер</a:t>
            </a:r>
            <a:r>
              <a:rPr lang="ru-RU" dirty="0"/>
              <a:t> - </a:t>
            </a:r>
            <a:r>
              <a:rPr lang="ru-RU" dirty="0" err="1"/>
              <a:t>Mach</a:t>
            </a:r>
            <a:r>
              <a:rPr lang="ru-RU" dirty="0"/>
              <a:t> - предок </a:t>
            </a:r>
            <a:r>
              <a:rPr lang="ru-RU" dirty="0" err="1"/>
              <a:t>Mac</a:t>
            </a:r>
            <a:r>
              <a:rPr lang="ru-RU" dirty="0"/>
              <a:t> OS X, вместе с </a:t>
            </a:r>
            <a:r>
              <a:rPr lang="ru-RU" dirty="0" err="1"/>
              <a:t>Darwin</a:t>
            </a:r>
            <a:r>
              <a:rPr lang="ru-RU" dirty="0"/>
              <a:t> OS. А также </a:t>
            </a:r>
            <a:r>
              <a:rPr lang="ru-RU" dirty="0" err="1"/>
              <a:t>iOS</a:t>
            </a:r>
            <a:r>
              <a:rPr lang="ru-RU" dirty="0"/>
              <a:t> для айфонов и </a:t>
            </a:r>
            <a:r>
              <a:rPr lang="ru-RU" dirty="0" err="1"/>
              <a:t>айпадов</a:t>
            </a:r>
            <a:r>
              <a:rPr lang="ru-RU" dirty="0"/>
              <a:t>, </a:t>
            </a:r>
            <a:r>
              <a:rPr lang="ru-RU" dirty="0" err="1"/>
              <a:t>watchOS</a:t>
            </a:r>
            <a:r>
              <a:rPr lang="ru-RU" dirty="0"/>
              <a:t> для часов, </a:t>
            </a:r>
            <a:r>
              <a:rPr lang="ru-RU" dirty="0" err="1"/>
              <a:t>tvOS</a:t>
            </a:r>
            <a:r>
              <a:rPr lang="ru-RU" dirty="0"/>
              <a:t> для </a:t>
            </a:r>
            <a:r>
              <a:rPr lang="ru-RU" dirty="0" err="1"/>
              <a:t>Apple</a:t>
            </a:r>
            <a:r>
              <a:rPr lang="ru-RU" dirty="0"/>
              <a:t> TV. Если в маке ввести в консоли команду </a:t>
            </a:r>
            <a:r>
              <a:rPr lang="ru-RU" dirty="0" err="1"/>
              <a:t>uname</a:t>
            </a:r>
            <a:r>
              <a:rPr lang="ru-RU" dirty="0"/>
              <a:t> - она выводит имя ОС -, то она напечатает именно </a:t>
            </a:r>
            <a:r>
              <a:rPr lang="ru-RU" dirty="0" err="1"/>
              <a:t>Darwin</a:t>
            </a:r>
            <a:r>
              <a:rPr lang="ru-RU" dirty="0"/>
              <a:t>, а не </a:t>
            </a:r>
            <a:r>
              <a:rPr lang="ru-RU" dirty="0" err="1"/>
              <a:t>Mac</a:t>
            </a:r>
            <a:r>
              <a:rPr lang="ru-RU" dirty="0"/>
              <a:t>. Хотя они уже практически утратили особенности </a:t>
            </a:r>
            <a:r>
              <a:rPr lang="ru-RU" dirty="0" err="1"/>
              <a:t>микроядерной</a:t>
            </a:r>
            <a:r>
              <a:rPr lang="ru-RU" dirty="0"/>
              <a:t> архитектуры.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903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Монолитное ядро отличается от микроядра тем, что все подсистемы ОС работают в одном адресном пространстве в привилегированном режиме. Это позволяет не страдать от взаимодействия через IPC, но усложняет разработку и отладку.</a:t>
            </a:r>
          </a:p>
          <a:p>
            <a:endParaRPr lang="ru-RU" dirty="0"/>
          </a:p>
          <a:p>
            <a:r>
              <a:rPr lang="ru-RU" dirty="0"/>
              <a:t>Пользователь взаимодействует с монолитным ядром через системные вызовы. Это такой набор функций, которые ядро открывает для вызова пользовательским приложениями, и над которыми делаются различные обертки. Например, функция </a:t>
            </a:r>
            <a:r>
              <a:rPr lang="ru-RU" dirty="0" err="1"/>
              <a:t>printf</a:t>
            </a:r>
            <a:r>
              <a:rPr lang="ru-RU" dirty="0"/>
              <a:t> - это обертка над системным вызовом </a:t>
            </a:r>
            <a:r>
              <a:rPr lang="ru-RU" dirty="0" err="1"/>
              <a:t>write</a:t>
            </a:r>
            <a:r>
              <a:rPr lang="ru-RU" dirty="0"/>
              <a:t>. Функция </a:t>
            </a:r>
            <a:r>
              <a:rPr lang="ru-RU" dirty="0" err="1"/>
              <a:t>write</a:t>
            </a:r>
            <a:r>
              <a:rPr lang="ru-RU" dirty="0"/>
              <a:t> - это тоже обертка над системным вызовом </a:t>
            </a:r>
            <a:r>
              <a:rPr lang="ru-RU" dirty="0" err="1"/>
              <a:t>write</a:t>
            </a:r>
            <a:r>
              <a:rPr lang="ru-RU" dirty="0"/>
              <a:t>. Почти всегда высокоуровневые функции, которые зовет пользовательский код и которые называются системными вызовами, на самом деле лишь обертки, возможно однострочные. Кроме того, одна из самых главных задач ОС - управление аппаратурой. Это происходит при помощи прерываний - ядро обменивается с устройствами сигналами, которые прерывают текущую задачу ядра и выполняют обработчик этого прерывания. Под устройствами подразумевается все физическое - память, клавиатура, мышь, экран, диски, CPU и т.д. Через системные вызовы пользователь тоже может работать с аппаратурой.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635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Системные вызовы присущи не только ядру </a:t>
            </a:r>
            <a:r>
              <a:rPr lang="ru-RU" dirty="0" err="1"/>
              <a:t>Linux</a:t>
            </a:r>
            <a:r>
              <a:rPr lang="ru-RU" dirty="0"/>
              <a:t> - в период бума </a:t>
            </a:r>
            <a:r>
              <a:rPr lang="ru-RU" dirty="0" err="1"/>
              <a:t>Unix</a:t>
            </a:r>
            <a:r>
              <a:rPr lang="ru-RU" dirty="0"/>
              <a:t> систем у каждой ОС был свой набор системных вызовов. Их количество росло, старые вызовы устаревали или менялись. Тоже самое происходило даже с обычными библиотечными функциями, которые могли даже иметь один интерфейс, но разное поведение. И чтобы упростить жизнь себе и клиентам, пользователи - корпорации, институты - решили создать стандарты.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489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1988 году </a:t>
            </a:r>
            <a:r>
              <a:rPr lang="ru-RU" dirty="0" err="1"/>
              <a:t>Institute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Electrical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Electronics</a:t>
            </a:r>
            <a:r>
              <a:rPr lang="ru-RU" dirty="0"/>
              <a:t> </a:t>
            </a:r>
            <a:r>
              <a:rPr lang="ru-RU" dirty="0" err="1"/>
              <a:t>Engineers</a:t>
            </a:r>
            <a:r>
              <a:rPr lang="ru-RU" dirty="0"/>
              <a:t> (IEEE) выпустили первый POSIX - </a:t>
            </a:r>
            <a:r>
              <a:rPr lang="ru-RU" dirty="0" err="1"/>
              <a:t>Portable</a:t>
            </a:r>
            <a:r>
              <a:rPr lang="ru-RU" dirty="0"/>
              <a:t> </a:t>
            </a:r>
            <a:r>
              <a:rPr lang="ru-RU" dirty="0" err="1"/>
              <a:t>Operating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. Стандарт определяет, какие сервисы должна предоставлять ОС, чтобы быть "POSIX совместимой". И хотя POSIX был основан на том, что имелось в </a:t>
            </a:r>
            <a:r>
              <a:rPr lang="ru-RU" dirty="0" err="1"/>
              <a:t>Unix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 V в момент его создания, другие </a:t>
            </a:r>
            <a:r>
              <a:rPr lang="ru-RU" dirty="0" err="1"/>
              <a:t>Unix</a:t>
            </a:r>
            <a:r>
              <a:rPr lang="ru-RU" dirty="0"/>
              <a:t> подобные системы его тоже подхватили. Поскольку POSIX определяет только интерфейс, но не реализацию, то в нем нет разницы между системными вызовами и библиотечными функциями. В 1994 году X/</a:t>
            </a:r>
            <a:r>
              <a:rPr lang="ru-RU" dirty="0" err="1"/>
              <a:t>Open</a:t>
            </a:r>
            <a:r>
              <a:rPr lang="ru-RU" dirty="0"/>
              <a:t> выпустила новый стандарт, включающий в себя POSIX на тот момент - </a:t>
            </a:r>
            <a:r>
              <a:rPr lang="ru-RU" dirty="0" err="1"/>
              <a:t>Single</a:t>
            </a:r>
            <a:r>
              <a:rPr lang="ru-RU" dirty="0"/>
              <a:t> UNIX </a:t>
            </a:r>
            <a:r>
              <a:rPr lang="ru-RU" dirty="0" err="1"/>
              <a:t>Specification</a:t>
            </a:r>
            <a:r>
              <a:rPr lang="ru-RU" dirty="0"/>
              <a:t>. Правительство США тоже выпустило свой стандарт FIPS - </a:t>
            </a:r>
            <a:r>
              <a:rPr lang="ru-RU" dirty="0" err="1"/>
              <a:t>Federal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Processing</a:t>
            </a:r>
            <a:r>
              <a:rPr lang="ru-RU" dirty="0"/>
              <a:t> </a:t>
            </a:r>
            <a:r>
              <a:rPr lang="ru-RU" dirty="0" err="1"/>
              <a:t>Standard</a:t>
            </a:r>
            <a:r>
              <a:rPr lang="ru-RU" dirty="0"/>
              <a:t>. Это такой особый стандарт, которому должна соответствовать система, чтобы ее можно было поставлять в правительственные организации.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153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Память в процессе перестала делиться на файловую и не файловую. Адресное пространство процесса стало состоять из сегментов, в которые процесс пишет обычными инструкциями, а ОС уже сама занимается их сбросом на диск. Это точно то, как работает системный вызов </a:t>
            </a:r>
            <a:r>
              <a:rPr lang="ru-RU" dirty="0" err="1"/>
              <a:t>mmap</a:t>
            </a:r>
            <a:r>
              <a:rPr lang="ru-RU" dirty="0"/>
              <a:t>, доступный из стандартной библиотеки С. С его помощью можно загружать в процесс сегменты памяти с диска, читать их и менять, и память будет сбрасываться обратно на диск сама внутри ядра ОС.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оригинальном </a:t>
            </a:r>
            <a:r>
              <a:rPr lang="ru-RU" dirty="0" err="1"/>
              <a:t>Мультиксе</a:t>
            </a:r>
            <a:r>
              <a:rPr lang="ru-RU" dirty="0"/>
              <a:t> было 3 уровня хранения: ОП, магнитный барабан, диск (самый медленный)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002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</a:t>
            </a:r>
            <a:r>
              <a:rPr lang="ru-RU" dirty="0" err="1"/>
              <a:t>Multics</a:t>
            </a:r>
            <a:r>
              <a:rPr lang="ru-RU" dirty="0"/>
              <a:t> появилась динамическая линковка. Это возможность процесса во время работы подгружать в себя другие сегменты памяти, как данных, так и кода, который можно исполнять. То есть это динамические библиотеки. Идея </a:t>
            </a:r>
            <a:r>
              <a:rPr lang="ru-RU" dirty="0" err="1"/>
              <a:t>Multics</a:t>
            </a:r>
            <a:r>
              <a:rPr lang="ru-RU" dirty="0"/>
              <a:t> была даже более глобальна - предполагалась возможность одного процесса взаимодействовать напрямую с адресным пространством другого процесса, если это разрешено настройками безопасности. Вообще говоря, такого до сих пор не существует в том виде, в каком это было задумано в </a:t>
            </a:r>
            <a:r>
              <a:rPr lang="ru-RU" dirty="0" err="1"/>
              <a:t>Multics</a:t>
            </a:r>
            <a:r>
              <a:rPr lang="ru-RU" dirty="0"/>
              <a:t>. Примеры динамической загрузки: во-первых, снова </a:t>
            </a:r>
            <a:r>
              <a:rPr lang="ru-RU" dirty="0" err="1"/>
              <a:t>mmap</a:t>
            </a:r>
            <a:r>
              <a:rPr lang="ru-RU" dirty="0"/>
              <a:t> - он не просто загружает сегмент с диска - этот сегмент расширяет адресное пространство процесса. Можно указывать - загруженная память является данными или кодом, который можно исполнять. Еще динамически загружается </a:t>
            </a:r>
            <a:r>
              <a:rPr lang="ru-RU" dirty="0" err="1"/>
              <a:t>Position</a:t>
            </a:r>
            <a:r>
              <a:rPr lang="ru-RU" dirty="0"/>
              <a:t> </a:t>
            </a:r>
            <a:r>
              <a:rPr lang="ru-RU" dirty="0" err="1"/>
              <a:t>Independent</a:t>
            </a:r>
            <a:r>
              <a:rPr lang="ru-RU" dirty="0"/>
              <a:t> </a:t>
            </a:r>
            <a:r>
              <a:rPr lang="ru-RU" dirty="0" err="1"/>
              <a:t>Code</a:t>
            </a:r>
            <a:r>
              <a:rPr lang="ru-RU" dirty="0"/>
              <a:t> - это когда в скомпилированном коде нет операций с абсолютными адресами. У </a:t>
            </a:r>
            <a:r>
              <a:rPr lang="ru-RU" dirty="0" err="1"/>
              <a:t>gcc</a:t>
            </a:r>
            <a:r>
              <a:rPr lang="ru-RU" dirty="0"/>
              <a:t> есть такие опции - </a:t>
            </a:r>
            <a:r>
              <a:rPr lang="ru-RU" dirty="0" err="1"/>
              <a:t>fpic</a:t>
            </a:r>
            <a:r>
              <a:rPr lang="ru-RU" dirty="0"/>
              <a:t> и -</a:t>
            </a:r>
            <a:r>
              <a:rPr lang="ru-RU" dirty="0" err="1"/>
              <a:t>fPIC</a:t>
            </a:r>
            <a:r>
              <a:rPr lang="ru-RU" dirty="0"/>
              <a:t> для создания подобных библиотек.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773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Multics</a:t>
            </a:r>
            <a:r>
              <a:rPr lang="ru-RU" dirty="0"/>
              <a:t> поддерживала изменение аппаратной конфигурации прямо во время работы. Можно было добавлять и удалять CPU, память, диски без перезапуска. Это была одна из первых многопроцессорных ОС.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51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Multics</a:t>
            </a:r>
            <a:r>
              <a:rPr lang="ru-RU" dirty="0"/>
              <a:t> появился интерпретатор команд, реализованный как обычная пользовательская программа, подобно </a:t>
            </a:r>
            <a:r>
              <a:rPr lang="ru-RU" dirty="0" err="1"/>
              <a:t>Unix</a:t>
            </a:r>
            <a:r>
              <a:rPr lang="ru-RU" dirty="0"/>
              <a:t> </a:t>
            </a:r>
            <a:r>
              <a:rPr lang="ru-RU" dirty="0" err="1"/>
              <a:t>shell</a:t>
            </a:r>
            <a:r>
              <a:rPr lang="ru-RU" dirty="0"/>
              <a:t>. До этого простой консоли не было, где можно просто печатать команды, или это была некая сокровенная часть ядра. Можно сказать, что </a:t>
            </a:r>
            <a:r>
              <a:rPr lang="ru-RU" dirty="0" err="1"/>
              <a:t>Multics</a:t>
            </a:r>
            <a:r>
              <a:rPr lang="ru-RU" dirty="0"/>
              <a:t> изобрел </a:t>
            </a:r>
            <a:r>
              <a:rPr lang="ru-RU" dirty="0" err="1"/>
              <a:t>shell</a:t>
            </a:r>
            <a:r>
              <a:rPr lang="ru-RU" dirty="0"/>
              <a:t>. Который так и назывался - </a:t>
            </a:r>
            <a:r>
              <a:rPr lang="ru-RU" dirty="0" err="1"/>
              <a:t>shell</a:t>
            </a:r>
            <a:r>
              <a:rPr lang="ru-RU" dirty="0"/>
              <a:t>. Потом уже появились другие командные оболочки, в числе которых </a:t>
            </a:r>
            <a:r>
              <a:rPr lang="ru-RU" dirty="0" err="1"/>
              <a:t>Bourne</a:t>
            </a:r>
            <a:r>
              <a:rPr lang="ru-RU" dirty="0"/>
              <a:t> </a:t>
            </a:r>
            <a:r>
              <a:rPr lang="ru-RU" dirty="0" err="1"/>
              <a:t>Shell</a:t>
            </a:r>
            <a:r>
              <a:rPr lang="ru-RU" dirty="0"/>
              <a:t>, известный как </a:t>
            </a:r>
            <a:r>
              <a:rPr lang="ru-RU" dirty="0" err="1"/>
              <a:t>bash</a:t>
            </a:r>
            <a:r>
              <a:rPr lang="ru-RU" dirty="0"/>
              <a:t>, и C </a:t>
            </a:r>
            <a:r>
              <a:rPr lang="ru-RU" dirty="0" err="1"/>
              <a:t>shell</a:t>
            </a:r>
            <a:r>
              <a:rPr lang="ru-R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554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Multics</a:t>
            </a:r>
            <a:r>
              <a:rPr lang="ru-RU" dirty="0"/>
              <a:t> позиционировалась и изначально разрабатывалась, как безопасная ОС. В ней появилось понятие колец безопасности. Это не буквально физические кольца. Это лишь идея. Кольца вложены друг в друга и программы работают в этих кольцах. Чем кольцо ближе к центру, тем у его программ более привилегированный режим. В самом центре - ядро ОС. ОС определяет правила, по которым внешнее кольцо может обратиться к внутреннему. </a:t>
            </a:r>
            <a:r>
              <a:rPr lang="ru-RU" dirty="0" err="1"/>
              <a:t>Multics</a:t>
            </a:r>
            <a:r>
              <a:rPr lang="ru-RU" dirty="0"/>
              <a:t> революционна тем, что в ней была поддержка 8 колец. Сейчас обычно колец 2 - пользовательский и привилегированный режимы, даже если аппаратура поддерживает больше на уровне микрокода.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19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Multics</a:t>
            </a:r>
            <a:r>
              <a:rPr lang="ru-RU" dirty="0"/>
              <a:t> впервые появилось понятие иерархической файловой системы.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14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Multics</a:t>
            </a:r>
            <a:r>
              <a:rPr lang="ru-RU" dirty="0"/>
              <a:t> является прямым предком </a:t>
            </a:r>
            <a:r>
              <a:rPr lang="ru-RU" dirty="0" err="1"/>
              <a:t>Unix</a:t>
            </a:r>
            <a:r>
              <a:rPr lang="ru-RU" dirty="0"/>
              <a:t>. Даже имя </a:t>
            </a:r>
            <a:r>
              <a:rPr lang="ru-RU" dirty="0" err="1"/>
              <a:t>Unix</a:t>
            </a:r>
            <a:r>
              <a:rPr lang="ru-RU" dirty="0"/>
              <a:t> образовано от </a:t>
            </a:r>
            <a:r>
              <a:rPr lang="ru-RU" dirty="0" err="1"/>
              <a:t>Multics</a:t>
            </a:r>
            <a:r>
              <a:rPr lang="ru-RU" dirty="0"/>
              <a:t>: U - это от слова </a:t>
            </a:r>
            <a:r>
              <a:rPr lang="ru-RU" dirty="0" err="1"/>
              <a:t>uniplexed</a:t>
            </a:r>
            <a:r>
              <a:rPr lang="ru-RU" dirty="0"/>
              <a:t> в противоположность </a:t>
            </a:r>
            <a:r>
              <a:rPr lang="ru-RU" dirty="0" err="1"/>
              <a:t>multiplexed</a:t>
            </a:r>
            <a:r>
              <a:rPr lang="ru-RU" dirty="0"/>
              <a:t>. Есть еще одна забавная теория имени: один из сотрудников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во время демонстрации прототипа, предложил имя UNICS (без X), что произносится так же, как "</a:t>
            </a:r>
            <a:r>
              <a:rPr lang="ru-RU" dirty="0" err="1"/>
              <a:t>eunuchs</a:t>
            </a:r>
            <a:r>
              <a:rPr lang="ru-RU" dirty="0"/>
              <a:t>",  подразумевая "кастрированный" </a:t>
            </a:r>
            <a:r>
              <a:rPr lang="ru-RU" dirty="0" err="1"/>
              <a:t>Multics</a:t>
            </a:r>
            <a:r>
              <a:rPr lang="ru-RU" dirty="0"/>
              <a:t>, хотя </a:t>
            </a:r>
            <a:r>
              <a:rPr lang="ru-RU" dirty="0" err="1"/>
              <a:t>Деннис</a:t>
            </a:r>
            <a:r>
              <a:rPr lang="ru-RU" dirty="0"/>
              <a:t> </a:t>
            </a:r>
            <a:r>
              <a:rPr lang="ru-RU" dirty="0" err="1"/>
              <a:t>Ритчи</a:t>
            </a:r>
            <a:r>
              <a:rPr lang="ru-RU" dirty="0"/>
              <a:t> это отрицал. Перечисленные ранее идеи </a:t>
            </a:r>
            <a:r>
              <a:rPr lang="ru-RU" dirty="0" err="1"/>
              <a:t>Multics</a:t>
            </a:r>
            <a:r>
              <a:rPr lang="ru-RU" dirty="0"/>
              <a:t> перекочевали в </a:t>
            </a:r>
            <a:r>
              <a:rPr lang="ru-RU" dirty="0" err="1"/>
              <a:t>Unix</a:t>
            </a:r>
            <a:r>
              <a:rPr lang="ru-RU" dirty="0"/>
              <a:t>, хотя и с некоторыми упрощениями. Ведь </a:t>
            </a:r>
            <a:r>
              <a:rPr lang="ru-RU" dirty="0" err="1"/>
              <a:t>Unix</a:t>
            </a:r>
            <a:r>
              <a:rPr lang="ru-RU" dirty="0"/>
              <a:t> была создана как легковесная ОС, очень простая и компактная, чтобы сносно работать на аппаратуре того времени.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25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B75B8A-80D0-D14C-9194-61249A9B1A35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E7DBBAB-CB7D-1047-9B5B-FEE3FD7B8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603" y="1046105"/>
            <a:ext cx="10262795" cy="47657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65761" y="1455853"/>
            <a:ext cx="11489166" cy="2387600"/>
          </a:xfrm>
        </p:spPr>
        <p:txBody>
          <a:bodyPr anchor="b"/>
          <a:lstStyle>
            <a:lvl1pPr algn="ctr">
              <a:defRPr sz="9000" b="0" i="0" spc="-300">
                <a:solidFill>
                  <a:schemeClr val="bg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935528"/>
            <a:ext cx="9144000" cy="4434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F3EF2058-4E04-FA4E-84A6-980CC37ED8EA}"/>
              </a:ext>
            </a:extLst>
          </p:cNvPr>
          <p:cNvSpPr txBox="1">
            <a:spLocks/>
          </p:cNvSpPr>
          <p:nvPr userDrawn="1"/>
        </p:nvSpPr>
        <p:spPr>
          <a:xfrm>
            <a:off x="1524000" y="5439208"/>
            <a:ext cx="9144000" cy="443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Автор</a:t>
            </a:r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FFB779-270B-4192-84BA-A697F48306DC}" type="datetimeFigureOut">
              <a:rPr lang="ru-RU" smtClean="0"/>
              <a:t>02.02.2021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FFB779-270B-4192-84BA-A697F48306DC}" type="datetimeFigureOut">
              <a:rPr lang="ru-RU" smtClean="0"/>
              <a:t>02.02.2021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FFB779-270B-4192-84BA-A697F48306DC}" type="datetimeFigureOut">
              <a:rPr lang="ru-RU" smtClean="0"/>
              <a:t>02.02.2021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FFB779-270B-4192-84BA-A697F48306DC}" type="datetimeFigureOut">
              <a:rPr lang="ru-RU" smtClean="0"/>
              <a:t>02.02.2021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B75B8A-80D0-D14C-9194-61249A9B1A35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65761" y="2390503"/>
            <a:ext cx="11489166" cy="1452950"/>
          </a:xfrm>
        </p:spPr>
        <p:txBody>
          <a:bodyPr anchor="b"/>
          <a:lstStyle>
            <a:lvl1pPr algn="ctr">
              <a:defRPr sz="9000" b="0" i="0" spc="-300">
                <a:solidFill>
                  <a:schemeClr val="bg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Спасибо!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935528"/>
            <a:ext cx="9144000" cy="4434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Фамилия, </a:t>
            </a:r>
            <a:r>
              <a:rPr lang="en-US" dirty="0" err="1"/>
              <a:t>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606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937C62-C2B3-1F4B-B051-89BED83159D1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238F1B2-C197-1E44-BBF1-5DC1819D1A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854" y="645459"/>
            <a:ext cx="10515600" cy="1180166"/>
          </a:xfrm>
        </p:spPr>
        <p:txBody>
          <a:bodyPr lIns="0" anchor="t">
            <a:noAutofit/>
          </a:bodyPr>
          <a:lstStyle>
            <a:lvl1pPr>
              <a:defRPr b="0" i="0">
                <a:solidFill>
                  <a:schemeClr val="tx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График зависимости занимаемого места от объема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FC58157-588F-184B-9FC1-2780C626DEE3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249270" y="644636"/>
            <a:ext cx="7076664" cy="2852737"/>
          </a:xfrm>
        </p:spPr>
        <p:txBody>
          <a:bodyPr anchor="b"/>
          <a:lstStyle>
            <a:lvl1pPr>
              <a:defRPr sz="6000" b="0" i="0">
                <a:latin typeface="Mail Sans Roman Medium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324573" y="3524361"/>
            <a:ext cx="700136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E450EC-051E-8345-A302-3039F48E0F41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849854" y="2128912"/>
            <a:ext cx="3983404" cy="3422034"/>
          </a:xfrm>
        </p:spPr>
        <p:txBody>
          <a:bodyPr wrap="none" lIns="0" tIns="0" rIns="720000" bIns="0" numCol="1" spcCol="1440000" anchor="t" anchorCtr="0">
            <a:noAutofit/>
          </a:bodyPr>
          <a:lstStyle>
            <a:lvl1pPr marL="0" indent="0">
              <a:lnSpc>
                <a:spcPct val="150000"/>
              </a:lnSpc>
              <a:spcAft>
                <a:spcPts val="1800"/>
              </a:spcAft>
              <a:buFontTx/>
              <a:buNone/>
              <a:defRPr sz="2200" b="0" i="0" spc="-150">
                <a:solidFill>
                  <a:schemeClr val="bg1"/>
                </a:solidFill>
                <a:latin typeface="Mail Sans Roman" pitchFamily="2" charset="0"/>
              </a:defRPr>
            </a:lvl1pPr>
            <a:lvl2pPr indent="0">
              <a:lnSpc>
                <a:spcPct val="150000"/>
              </a:lnSpc>
              <a:spcAft>
                <a:spcPts val="1800"/>
              </a:spcAft>
              <a:buFontTx/>
              <a:buNone/>
              <a:defRPr sz="2000" b="0" i="0" spc="-150">
                <a:solidFill>
                  <a:schemeClr val="bg1"/>
                </a:solidFill>
                <a:latin typeface="Mail Sans Roman" pitchFamily="2" charset="0"/>
              </a:defRPr>
            </a:lvl2pPr>
            <a:lvl3pPr indent="0">
              <a:lnSpc>
                <a:spcPct val="150000"/>
              </a:lnSpc>
              <a:spcAft>
                <a:spcPts val="1800"/>
              </a:spcAft>
              <a:buFontTx/>
              <a:buNone/>
              <a:defRPr sz="1600" b="0" i="0" spc="-100" baseline="0">
                <a:solidFill>
                  <a:schemeClr val="bg1"/>
                </a:solidFill>
                <a:latin typeface="Mail Sans Roman" pitchFamily="2" charset="0"/>
              </a:defRPr>
            </a:lvl3pPr>
            <a:lvl4pPr>
              <a:buFontTx/>
              <a:buNone/>
              <a:defRPr b="0" i="0" spc="-100" baseline="0">
                <a:latin typeface="Mail Sans Roman" pitchFamily="2" charset="0"/>
              </a:defRPr>
            </a:lvl4pPr>
            <a:lvl5pPr>
              <a:buFontTx/>
              <a:buNone/>
              <a:defRPr b="0" i="0" spc="-100" baseline="0">
                <a:latin typeface="Mail Sans Roman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A864FE75-6093-B448-B801-BCF4220B67B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84002" y="2128912"/>
            <a:ext cx="3983404" cy="3422034"/>
          </a:xfrm>
        </p:spPr>
        <p:txBody>
          <a:bodyPr wrap="none" lIns="0" tIns="0" rIns="720000" bIns="0" numCol="1" spcCol="1440000" anchor="t" anchorCtr="0">
            <a:noAutofit/>
          </a:bodyPr>
          <a:lstStyle>
            <a:lvl1pPr marL="0" indent="0">
              <a:lnSpc>
                <a:spcPct val="150000"/>
              </a:lnSpc>
              <a:spcAft>
                <a:spcPts val="1800"/>
              </a:spcAft>
              <a:buFontTx/>
              <a:buNone/>
              <a:defRPr sz="2200" b="0" i="0" spc="-150">
                <a:solidFill>
                  <a:schemeClr val="bg1"/>
                </a:solidFill>
                <a:latin typeface="Mail Sans Roman" pitchFamily="2" charset="0"/>
              </a:defRPr>
            </a:lvl1pPr>
            <a:lvl2pPr indent="0">
              <a:lnSpc>
                <a:spcPct val="150000"/>
              </a:lnSpc>
              <a:spcAft>
                <a:spcPts val="1800"/>
              </a:spcAft>
              <a:buFontTx/>
              <a:buNone/>
              <a:defRPr sz="2000" b="0" i="0" spc="-150">
                <a:solidFill>
                  <a:schemeClr val="bg1"/>
                </a:solidFill>
                <a:latin typeface="Mail Sans Roman" pitchFamily="2" charset="0"/>
              </a:defRPr>
            </a:lvl2pPr>
            <a:lvl3pPr indent="0">
              <a:lnSpc>
                <a:spcPct val="150000"/>
              </a:lnSpc>
              <a:spcAft>
                <a:spcPts val="1800"/>
              </a:spcAft>
              <a:buFontTx/>
              <a:buNone/>
              <a:defRPr sz="1600" b="0" i="0" spc="-100" baseline="0">
                <a:solidFill>
                  <a:schemeClr val="bg1"/>
                </a:solidFill>
                <a:latin typeface="Mail Sans Roman" pitchFamily="2" charset="0"/>
              </a:defRPr>
            </a:lvl3pPr>
            <a:lvl4pPr>
              <a:buFontTx/>
              <a:buNone/>
              <a:defRPr b="0" i="0" spc="-100" baseline="0">
                <a:latin typeface="Mail Sans Roman" pitchFamily="2" charset="0"/>
              </a:defRPr>
            </a:lvl4pPr>
            <a:lvl5pPr>
              <a:buFontTx/>
              <a:buNone/>
              <a:defRPr b="0" i="0" spc="-100" baseline="0">
                <a:latin typeface="Mail Sans Roman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1EC6B1D-E6F0-4646-AE10-E31BB1A23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854" y="645459"/>
            <a:ext cx="7484249" cy="1692792"/>
          </a:xfrm>
        </p:spPr>
        <p:txBody>
          <a:bodyPr lIns="0" anchor="t">
            <a:noAutofit/>
          </a:bodyPr>
          <a:lstStyle>
            <a:lvl1pPr>
              <a:defRPr b="0" i="0">
                <a:solidFill>
                  <a:schemeClr val="bg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График зависимости занимаемого места от объема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37BD0-7CA0-AC42-949F-736CF6CA29AF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35236DB-485B-984A-85EC-4B802612DCB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61440368"/>
              </p:ext>
            </p:extLst>
          </p:nvPr>
        </p:nvGraphicFramePr>
        <p:xfrm>
          <a:off x="812843" y="2142000"/>
          <a:ext cx="11033213" cy="4219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8F17AA28-6B69-B74C-A602-A23975C99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854" y="645459"/>
            <a:ext cx="7484249" cy="1692792"/>
          </a:xfrm>
        </p:spPr>
        <p:txBody>
          <a:bodyPr lIns="0" anchor="t">
            <a:noAutofit/>
          </a:bodyPr>
          <a:lstStyle>
            <a:lvl1pPr>
              <a:defRPr b="0" i="0">
                <a:solidFill>
                  <a:schemeClr val="tx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График зависимости занимаемого места от объема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37BD0-7CA0-AC42-949F-736CF6CA29AF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4B25E1B-87CD-824F-A6E6-6A16579CD60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91065060"/>
              </p:ext>
            </p:extLst>
          </p:nvPr>
        </p:nvGraphicFramePr>
        <p:xfrm>
          <a:off x="849854" y="2103120"/>
          <a:ext cx="10492292" cy="4349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69DC9F50-54A0-EE49-AC2C-8AA8EAAFA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854" y="645459"/>
            <a:ext cx="7484249" cy="1692792"/>
          </a:xfrm>
        </p:spPr>
        <p:txBody>
          <a:bodyPr lIns="0" anchor="t">
            <a:noAutofit/>
          </a:bodyPr>
          <a:lstStyle>
            <a:lvl1pPr>
              <a:defRPr b="0" i="0">
                <a:solidFill>
                  <a:schemeClr val="tx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График зависимости занимаемого места от объема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0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37BD0-7CA0-AC42-949F-736CF6CA29AF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9DC9F50-54A0-EE49-AC2C-8AA8EAAFA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854" y="645459"/>
            <a:ext cx="7484249" cy="686952"/>
          </a:xfrm>
        </p:spPr>
        <p:txBody>
          <a:bodyPr lIns="0" anchor="t">
            <a:noAutofit/>
          </a:bodyPr>
          <a:lstStyle>
            <a:lvl1pPr>
              <a:defRPr b="0" i="0">
                <a:solidFill>
                  <a:schemeClr val="tx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Таблица 5х7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D2CD27F-615F-B44B-8F8A-49011FACAE3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89747478"/>
              </p:ext>
            </p:extLst>
          </p:nvPr>
        </p:nvGraphicFramePr>
        <p:xfrm>
          <a:off x="849854" y="1872000"/>
          <a:ext cx="10462580" cy="43422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2516">
                  <a:extLst>
                    <a:ext uri="{9D8B030D-6E8A-4147-A177-3AD203B41FA5}">
                      <a16:colId xmlns:a16="http://schemas.microsoft.com/office/drawing/2014/main" val="2145511809"/>
                    </a:ext>
                  </a:extLst>
                </a:gridCol>
                <a:gridCol w="2092516">
                  <a:extLst>
                    <a:ext uri="{9D8B030D-6E8A-4147-A177-3AD203B41FA5}">
                      <a16:colId xmlns:a16="http://schemas.microsoft.com/office/drawing/2014/main" val="388429241"/>
                    </a:ext>
                  </a:extLst>
                </a:gridCol>
                <a:gridCol w="2092516">
                  <a:extLst>
                    <a:ext uri="{9D8B030D-6E8A-4147-A177-3AD203B41FA5}">
                      <a16:colId xmlns:a16="http://schemas.microsoft.com/office/drawing/2014/main" val="3258152200"/>
                    </a:ext>
                  </a:extLst>
                </a:gridCol>
                <a:gridCol w="2092516">
                  <a:extLst>
                    <a:ext uri="{9D8B030D-6E8A-4147-A177-3AD203B41FA5}">
                      <a16:colId xmlns:a16="http://schemas.microsoft.com/office/drawing/2014/main" val="3016774423"/>
                    </a:ext>
                  </a:extLst>
                </a:gridCol>
                <a:gridCol w="2092516">
                  <a:extLst>
                    <a:ext uri="{9D8B030D-6E8A-4147-A177-3AD203B41FA5}">
                      <a16:colId xmlns:a16="http://schemas.microsoft.com/office/drawing/2014/main" val="2807631231"/>
                    </a:ext>
                  </a:extLst>
                </a:gridCol>
              </a:tblGrid>
              <a:tr h="620321"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chemeClr val="tx1"/>
                          </a:solidFill>
                          <a:latin typeface="Mail Sans Roman Medium" pitchFamily="2" charset="0"/>
                        </a:rPr>
                        <a:t>Текст 1</a:t>
                      </a:r>
                      <a:endParaRPr lang="en-US" b="0" i="0" dirty="0">
                        <a:solidFill>
                          <a:schemeClr val="tx1"/>
                        </a:solidFill>
                        <a:latin typeface="Mail Sans Roman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chemeClr val="tx1"/>
                          </a:solidFill>
                          <a:latin typeface="Mail Sans Roman Medium" pitchFamily="2" charset="0"/>
                        </a:rPr>
                        <a:t>Текст 2</a:t>
                      </a:r>
                      <a:endParaRPr lang="en-US" b="0" i="0" dirty="0">
                        <a:solidFill>
                          <a:schemeClr val="tx1"/>
                        </a:solidFill>
                        <a:latin typeface="Mail Sans Roman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chemeClr val="tx1"/>
                          </a:solidFill>
                          <a:latin typeface="Mail Sans Roman Medium" pitchFamily="2" charset="0"/>
                        </a:rPr>
                        <a:t>Текст 3</a:t>
                      </a:r>
                      <a:endParaRPr lang="en-US" b="0" i="0" dirty="0">
                        <a:solidFill>
                          <a:schemeClr val="tx1"/>
                        </a:solidFill>
                        <a:latin typeface="Mail Sans Roman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chemeClr val="tx1"/>
                          </a:solidFill>
                          <a:latin typeface="Mail Sans Roman Medium" pitchFamily="2" charset="0"/>
                        </a:rPr>
                        <a:t>Текст 4</a:t>
                      </a:r>
                      <a:endParaRPr lang="en-US" b="0" i="0" dirty="0">
                        <a:solidFill>
                          <a:schemeClr val="tx1"/>
                        </a:solidFill>
                        <a:latin typeface="Mail Sans Roman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chemeClr val="tx1"/>
                          </a:solidFill>
                          <a:latin typeface="Mail Sans Roman Medium" pitchFamily="2" charset="0"/>
                        </a:rPr>
                        <a:t>Текст 5</a:t>
                      </a:r>
                      <a:endParaRPr lang="en-US" b="0" i="0" dirty="0">
                        <a:solidFill>
                          <a:schemeClr val="tx1"/>
                        </a:solidFill>
                        <a:latin typeface="Mail Sans Roman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157857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PT Mono" panose="02060509020205020204" pitchFamily="49" charset="77"/>
                        </a:rPr>
                        <a:t>Значение 1</a:t>
                      </a:r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PT Mono" panose="02060509020205020204" pitchFamily="49" charset="77"/>
                        </a:rPr>
                        <a:t>Значение 2</a:t>
                      </a:r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PT Mono" panose="02060509020205020204" pitchFamily="49" charset="77"/>
                        </a:rPr>
                        <a:t>Значение 3</a:t>
                      </a:r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PT Mono" panose="02060509020205020204" pitchFamily="49" charset="77"/>
                        </a:rPr>
                        <a:t>Значение 4</a:t>
                      </a:r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PT Mono" panose="02060509020205020204" pitchFamily="49" charset="77"/>
                        </a:rPr>
                        <a:t>Значение 5</a:t>
                      </a:r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732330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643815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45443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280529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313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378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69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FFB779-270B-4192-84BA-A697F48306DC}" type="datetimeFigureOut">
              <a:rPr lang="ru-RU" smtClean="0"/>
              <a:t>02.02.2021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150">
          <a:solidFill>
            <a:schemeClr val="tx1"/>
          </a:solidFill>
          <a:latin typeface="Mail Sans Roman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Mono" panose="02060509020205020204" pitchFamily="49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Mono" panose="02060509020205020204" pitchFamily="49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Mono" panose="02060509020205020204" pitchFamily="49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Mono" panose="02060509020205020204" pitchFamily="49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Mono" panose="02060509020205020204" pitchFamily="49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.bronnikov@corp.mail.ru" TargetMode="External"/><Relationship Id="rId2" Type="http://schemas.openxmlformats.org/officeDocument/2006/relationships/hyperlink" Target="mailto:k.yukhin@corp.mail.ru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vger.kernel.org/" TargetMode="Externa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clipart.org/detail/204559/ramriegel-by-krid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57.svg"/><Relationship Id="rId4" Type="http://schemas.openxmlformats.org/officeDocument/2006/relationships/image" Target="../media/image53.sv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clipart.org/detail/204559/ramriegel-by-krid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60.svg"/><Relationship Id="rId4" Type="http://schemas.openxmlformats.org/officeDocument/2006/relationships/image" Target="../media/image53.sv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CDAvCBEzzFpZtuLV6" TargetMode="External"/><Relationship Id="rId2" Type="http://schemas.openxmlformats.org/officeDocument/2006/relationships/hyperlink" Target="https://github.com/tarantool/sysprog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ktmRvTGFcV2Pe55u8" TargetMode="External"/><Relationship Id="rId2" Type="http://schemas.openxmlformats.org/officeDocument/2006/relationships/hyperlink" Target="https://github.com/tarantool/syspro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buntu.com/download/desktop" TargetMode="External"/><Relationship Id="rId5" Type="http://schemas.openxmlformats.org/officeDocument/2006/relationships/hyperlink" Target="https://www.virtualbox.org/" TargetMode="Externa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ultician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clipart.org/detail/204559/ramriegel-by-krid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ux.stackexchange.com/questions/31784/what-is-the-origin-meaning-of-the-icon-used-for-databas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7200" dirty="0"/>
              <a:t>Системное программирование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935528"/>
            <a:ext cx="9144000" cy="73078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Вводная лекция.</a:t>
            </a:r>
            <a:br>
              <a:rPr lang="ru-RU" dirty="0"/>
            </a:br>
            <a:r>
              <a:rPr lang="ru-RU" i="1" dirty="0"/>
              <a:t>О курсе. История </a:t>
            </a:r>
            <a:r>
              <a:rPr lang="ru-RU" i="1" dirty="0" err="1"/>
              <a:t>Unix</a:t>
            </a:r>
            <a:r>
              <a:rPr lang="ru-RU" i="1" dirty="0"/>
              <a:t>, </a:t>
            </a:r>
            <a:r>
              <a:rPr lang="ru-RU" i="1" dirty="0" err="1"/>
              <a:t>Linux</a:t>
            </a:r>
            <a:r>
              <a:rPr lang="ru-RU" i="1" dirty="0"/>
              <a:t>. Архитектуры. Стандарты.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D6230F-448F-AE4E-BA86-4DCC436D8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5004" y="1572785"/>
            <a:ext cx="1741992" cy="566570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B1AE89F1-E952-4198-9F91-9D9362CAA7BD}"/>
              </a:ext>
            </a:extLst>
          </p:cNvPr>
          <p:cNvSpPr txBox="1">
            <a:spLocks/>
          </p:cNvSpPr>
          <p:nvPr/>
        </p:nvSpPr>
        <p:spPr>
          <a:xfrm>
            <a:off x="1538344" y="6060244"/>
            <a:ext cx="9144000" cy="443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Кирилл Юхин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3</a:t>
            </a:r>
            <a:r>
              <a:rPr lang="en-US" dirty="0"/>
              <a:t>. </a:t>
            </a:r>
            <a:r>
              <a:rPr lang="ru-RU" dirty="0"/>
              <a:t>Изменение аппаратной конфигурации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pic>
        <p:nvPicPr>
          <p:cNvPr id="7170" name="Picture 2" descr="http://www.tothepc.com/pic/fake-funny-message-boxes-windows.png">
            <a:extLst>
              <a:ext uri="{FF2B5EF4-FFF2-40B4-BE49-F238E27FC236}">
                <a16:creationId xmlns:a16="http://schemas.microsoft.com/office/drawing/2014/main" id="{035F3AFE-8866-49FF-B22A-A84BA4AC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41" y="2920093"/>
            <a:ext cx="5239518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21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4</a:t>
            </a:r>
            <a:r>
              <a:rPr lang="en-US" dirty="0"/>
              <a:t>. Shell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pic>
        <p:nvPicPr>
          <p:cNvPr id="8194" name="Picture 2" descr="help (command) - Wikipedia">
            <a:extLst>
              <a:ext uri="{FF2B5EF4-FFF2-40B4-BE49-F238E27FC236}">
                <a16:creationId xmlns:a16="http://schemas.microsoft.com/office/drawing/2014/main" id="{5AB384D3-A704-4687-AB86-73FCE050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6" y="2456087"/>
            <a:ext cx="4512129" cy="338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3CFB278-C8A9-41E6-85B7-AFCAD2A5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285" y="2456087"/>
            <a:ext cx="3096986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~$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C20CB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C20CB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77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5</a:t>
            </a:r>
            <a:r>
              <a:rPr lang="en-US" dirty="0"/>
              <a:t>. </a:t>
            </a:r>
            <a:r>
              <a:rPr lang="ru-RU" dirty="0"/>
              <a:t>Кольца безопасности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pic>
        <p:nvPicPr>
          <p:cNvPr id="9218" name="Picture 2" descr="Ring -3 exploits and existence of other rings - Information Security Stack  Exchange">
            <a:extLst>
              <a:ext uri="{FF2B5EF4-FFF2-40B4-BE49-F238E27FC236}">
                <a16:creationId xmlns:a16="http://schemas.microsoft.com/office/drawing/2014/main" id="{836BDE76-92D4-4BC0-ABE0-CA2A284A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0" y="2480612"/>
            <a:ext cx="5993946" cy="432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igure5">
            <a:extLst>
              <a:ext uri="{FF2B5EF4-FFF2-40B4-BE49-F238E27FC236}">
                <a16:creationId xmlns:a16="http://schemas.microsoft.com/office/drawing/2014/main" id="{0E817A5F-3F72-451E-A60F-4A39A3D8A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6" y="3064328"/>
            <a:ext cx="5327051" cy="25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D6EFDA-D551-4BB1-B0C3-166BA82AFBA3}"/>
              </a:ext>
            </a:extLst>
          </p:cNvPr>
          <p:cNvSpPr/>
          <p:nvPr/>
        </p:nvSpPr>
        <p:spPr>
          <a:xfrm>
            <a:off x="8888186" y="3178629"/>
            <a:ext cx="1110343" cy="60960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07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6</a:t>
            </a:r>
            <a:r>
              <a:rPr lang="en-US" dirty="0"/>
              <a:t>. </a:t>
            </a:r>
            <a:r>
              <a:rPr lang="ru-RU" dirty="0"/>
              <a:t>Иерархическая файловая система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pic>
        <p:nvPicPr>
          <p:cNvPr id="10242" name="Picture 2" descr="What is a File System?">
            <a:extLst>
              <a:ext uri="{FF2B5EF4-FFF2-40B4-BE49-F238E27FC236}">
                <a16:creationId xmlns:a16="http://schemas.microsoft.com/office/drawing/2014/main" id="{08ECC0E2-8D9E-4BC2-8AB1-5A4B51EF8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57" y="2492828"/>
            <a:ext cx="6106885" cy="375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85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363ECB-7529-408B-8C2F-6A36E517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vs. Multics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43065-91FA-49FA-A242-0CEBED9A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67" y="1825625"/>
            <a:ext cx="3746693" cy="2540131"/>
          </a:xfrm>
          <a:prstGeom prst="rect">
            <a:avLst/>
          </a:prstGeom>
        </p:spPr>
      </p:pic>
      <p:pic>
        <p:nvPicPr>
          <p:cNvPr id="11266" name="Picture 2" descr="645 System: Artist's Conception">
            <a:extLst>
              <a:ext uri="{FF2B5EF4-FFF2-40B4-BE49-F238E27FC236}">
                <a16:creationId xmlns:a16="http://schemas.microsoft.com/office/drawing/2014/main" id="{852F188D-692D-46D7-9CD5-8255B5F59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14" y="1825626"/>
            <a:ext cx="5704795" cy="301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5A301-C793-4CA0-9BC7-976F34EFB015}"/>
              </a:ext>
            </a:extLst>
          </p:cNvPr>
          <p:cNvSpPr txBox="1"/>
          <p:nvPr/>
        </p:nvSpPr>
        <p:spPr>
          <a:xfrm>
            <a:off x="1760763" y="465671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UNIX / eunuchs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AEE2C-137C-481E-BCA5-F745CAE24A05}"/>
              </a:ext>
            </a:extLst>
          </p:cNvPr>
          <p:cNvSpPr txBox="1"/>
          <p:nvPr/>
        </p:nvSpPr>
        <p:spPr>
          <a:xfrm>
            <a:off x="6716825" y="5026042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/>
              <a:t>Компьютер для работы в </a:t>
            </a:r>
            <a:r>
              <a:rPr lang="ru-RU" dirty="0" err="1"/>
              <a:t>Multics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975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A08E3-3872-46E7-9699-6BDB21C0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Unix</a:t>
            </a:r>
            <a:endParaRPr lang="ru-RU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DC231E-BA7C-4D35-875C-850C35DA0111}"/>
              </a:ext>
            </a:extLst>
          </p:cNvPr>
          <p:cNvCxnSpPr/>
          <p:nvPr/>
        </p:nvCxnSpPr>
        <p:spPr>
          <a:xfrm>
            <a:off x="914400" y="5274129"/>
            <a:ext cx="10281557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63A4578-8E07-4DE8-BEC9-B755550C52C3}"/>
              </a:ext>
            </a:extLst>
          </p:cNvPr>
          <p:cNvSpPr/>
          <p:nvPr/>
        </p:nvSpPr>
        <p:spPr>
          <a:xfrm>
            <a:off x="2302328" y="5138060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B0068C-F4BF-4962-B25C-8ECED6C2089A}"/>
              </a:ext>
            </a:extLst>
          </p:cNvPr>
          <p:cNvSpPr/>
          <p:nvPr/>
        </p:nvSpPr>
        <p:spPr>
          <a:xfrm>
            <a:off x="5971585" y="5138060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CCB1B4-F250-4E18-9F23-0DE99D382706}"/>
              </a:ext>
            </a:extLst>
          </p:cNvPr>
          <p:cNvSpPr/>
          <p:nvPr/>
        </p:nvSpPr>
        <p:spPr>
          <a:xfrm>
            <a:off x="9595757" y="5138059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290" name="Picture 2" descr="1969: Creation of Unix – Channel Futures">
            <a:extLst>
              <a:ext uri="{FF2B5EF4-FFF2-40B4-BE49-F238E27FC236}">
                <a16:creationId xmlns:a16="http://schemas.microsoft.com/office/drawing/2014/main" id="{DAE0D157-E6CE-498D-B905-A3902D4E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85" y="2221815"/>
            <a:ext cx="3186789" cy="21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le:UNIX-Licence-Plate.JPG - Wikimedia Commons">
            <a:extLst>
              <a:ext uri="{FF2B5EF4-FFF2-40B4-BE49-F238E27FC236}">
                <a16:creationId xmlns:a16="http://schemas.microsoft.com/office/drawing/2014/main" id="{3729FB9E-4D47-47B5-BFF8-E9998837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200" y="2293050"/>
            <a:ext cx="4020546" cy="204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122A03-5E74-421F-94ED-2CA0E0954326}"/>
              </a:ext>
            </a:extLst>
          </p:cNvPr>
          <p:cNvSpPr txBox="1"/>
          <p:nvPr/>
        </p:nvSpPr>
        <p:spPr>
          <a:xfrm>
            <a:off x="1774367" y="5468266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77964-C8CA-4496-ABCC-8E50B66152E7}"/>
              </a:ext>
            </a:extLst>
          </p:cNvPr>
          <p:cNvSpPr txBox="1"/>
          <p:nvPr/>
        </p:nvSpPr>
        <p:spPr>
          <a:xfrm>
            <a:off x="5443624" y="5468266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Имя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B8A27-3196-4999-816F-6D313ADA9AF6}"/>
              </a:ext>
            </a:extLst>
          </p:cNvPr>
          <p:cNvSpPr txBox="1"/>
          <p:nvPr/>
        </p:nvSpPr>
        <p:spPr>
          <a:xfrm>
            <a:off x="9067796" y="5468266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</a:t>
            </a:r>
            <a:endParaRPr lang="ru-RU" dirty="0"/>
          </a:p>
        </p:txBody>
      </p:sp>
      <p:pic>
        <p:nvPicPr>
          <p:cNvPr id="12296" name="Picture 8" descr="man page - Wikiwand">
            <a:extLst>
              <a:ext uri="{FF2B5EF4-FFF2-40B4-BE49-F238E27FC236}">
                <a16:creationId xmlns:a16="http://schemas.microsoft.com/office/drawing/2014/main" id="{1E2AB81E-B3FE-414F-A11D-5C965E505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72" y="1311175"/>
            <a:ext cx="3112374" cy="30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556661-4067-42E4-950A-03F8A8F68C45}"/>
              </a:ext>
            </a:extLst>
          </p:cNvPr>
          <p:cNvSpPr txBox="1"/>
          <p:nvPr/>
        </p:nvSpPr>
        <p:spPr>
          <a:xfrm>
            <a:off x="1774367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1969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B081F-9506-4A66-B202-14C7D8D26E26}"/>
              </a:ext>
            </a:extLst>
          </p:cNvPr>
          <p:cNvSpPr txBox="1"/>
          <p:nvPr/>
        </p:nvSpPr>
        <p:spPr>
          <a:xfrm>
            <a:off x="5443624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1970</a:t>
            </a:r>
            <a:endParaRPr lang="ru-R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119D88-363A-4A0C-AADF-882084C13E82}"/>
              </a:ext>
            </a:extLst>
          </p:cNvPr>
          <p:cNvSpPr txBox="1"/>
          <p:nvPr/>
        </p:nvSpPr>
        <p:spPr>
          <a:xfrm>
            <a:off x="9067795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1971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06960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A08E3-3872-46E7-9699-6BDB21C0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Unix</a:t>
            </a:r>
            <a:endParaRPr lang="ru-RU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DC231E-BA7C-4D35-875C-850C35DA0111}"/>
              </a:ext>
            </a:extLst>
          </p:cNvPr>
          <p:cNvCxnSpPr/>
          <p:nvPr/>
        </p:nvCxnSpPr>
        <p:spPr>
          <a:xfrm>
            <a:off x="914400" y="5274129"/>
            <a:ext cx="10281557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63A4578-8E07-4DE8-BEC9-B755550C52C3}"/>
              </a:ext>
            </a:extLst>
          </p:cNvPr>
          <p:cNvSpPr/>
          <p:nvPr/>
        </p:nvSpPr>
        <p:spPr>
          <a:xfrm>
            <a:off x="2302328" y="5138060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B0068C-F4BF-4962-B25C-8ECED6C2089A}"/>
              </a:ext>
            </a:extLst>
          </p:cNvPr>
          <p:cNvSpPr/>
          <p:nvPr/>
        </p:nvSpPr>
        <p:spPr>
          <a:xfrm>
            <a:off x="5971585" y="5138060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CCB1B4-F250-4E18-9F23-0DE99D382706}"/>
              </a:ext>
            </a:extLst>
          </p:cNvPr>
          <p:cNvSpPr/>
          <p:nvPr/>
        </p:nvSpPr>
        <p:spPr>
          <a:xfrm>
            <a:off x="9595757" y="5138059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22A03-5E74-421F-94ED-2CA0E0954326}"/>
              </a:ext>
            </a:extLst>
          </p:cNvPr>
          <p:cNvSpPr txBox="1"/>
          <p:nvPr/>
        </p:nvSpPr>
        <p:spPr>
          <a:xfrm>
            <a:off x="1605634" y="5468266"/>
            <a:ext cx="166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Переписана</a:t>
            </a:r>
          </a:p>
          <a:p>
            <a:pPr algn="ctr"/>
            <a:r>
              <a:rPr lang="ru-RU" dirty="0"/>
              <a:t>на 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77964-C8CA-4496-ABCC-8E50B66152E7}"/>
              </a:ext>
            </a:extLst>
          </p:cNvPr>
          <p:cNvSpPr txBox="1"/>
          <p:nvPr/>
        </p:nvSpPr>
        <p:spPr>
          <a:xfrm>
            <a:off x="5443624" y="5468266"/>
            <a:ext cx="132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Berkley Software Distribution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B8A27-3196-4999-816F-6D313ADA9AF6}"/>
              </a:ext>
            </a:extLst>
          </p:cNvPr>
          <p:cNvSpPr txBox="1"/>
          <p:nvPr/>
        </p:nvSpPr>
        <p:spPr>
          <a:xfrm>
            <a:off x="8806535" y="5468266"/>
            <a:ext cx="1850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Unix System V</a:t>
            </a:r>
          </a:p>
          <a:p>
            <a:pPr algn="ctr"/>
            <a:r>
              <a:rPr lang="en-US" dirty="0"/>
              <a:t>(AT&amp;T) 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556661-4067-42E4-950A-03F8A8F68C45}"/>
              </a:ext>
            </a:extLst>
          </p:cNvPr>
          <p:cNvSpPr txBox="1"/>
          <p:nvPr/>
        </p:nvSpPr>
        <p:spPr>
          <a:xfrm>
            <a:off x="1774367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1973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B081F-9506-4A66-B202-14C7D8D26E26}"/>
              </a:ext>
            </a:extLst>
          </p:cNvPr>
          <p:cNvSpPr txBox="1"/>
          <p:nvPr/>
        </p:nvSpPr>
        <p:spPr>
          <a:xfrm>
            <a:off x="5443624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197</a:t>
            </a:r>
            <a:r>
              <a:rPr lang="ru-RU" b="1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119D88-363A-4A0C-AADF-882084C13E82}"/>
              </a:ext>
            </a:extLst>
          </p:cNvPr>
          <p:cNvSpPr txBox="1"/>
          <p:nvPr/>
        </p:nvSpPr>
        <p:spPr>
          <a:xfrm>
            <a:off x="9067795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</a:t>
            </a:r>
            <a:r>
              <a:rPr lang="ru-RU" b="1" dirty="0"/>
              <a:t>82</a:t>
            </a:r>
          </a:p>
        </p:txBody>
      </p:sp>
      <p:pic>
        <p:nvPicPr>
          <p:cNvPr id="13314" name="Picture 2" descr="C Programming Language Logo Vector (.SVG) Free Download">
            <a:extLst>
              <a:ext uri="{FF2B5EF4-FFF2-40B4-BE49-F238E27FC236}">
                <a16:creationId xmlns:a16="http://schemas.microsoft.com/office/drawing/2014/main" id="{7A31F094-941B-452D-BD86-CCB853AE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0" y="1867365"/>
            <a:ext cx="2251307" cy="252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Berkeley Software Distribution – Logos Download">
            <a:extLst>
              <a:ext uri="{FF2B5EF4-FFF2-40B4-BE49-F238E27FC236}">
                <a16:creationId xmlns:a16="http://schemas.microsoft.com/office/drawing/2014/main" id="{CE647F02-A8B7-474D-A606-C98D31098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70" y="2191270"/>
            <a:ext cx="3690260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Unix System V - A História e como instalar na maquina virtual. - Ninja do  Linux">
            <a:extLst>
              <a:ext uri="{FF2B5EF4-FFF2-40B4-BE49-F238E27FC236}">
                <a16:creationId xmlns:a16="http://schemas.microsoft.com/office/drawing/2014/main" id="{B32F05D6-942B-4D58-A83C-EA4F68F08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613" y="2380345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19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CA6263-8A81-4B8C-9AA1-A41A5518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4" y="6130925"/>
            <a:ext cx="3450771" cy="476704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Генеалогия </a:t>
            </a:r>
            <a:r>
              <a:rPr lang="en-US" dirty="0"/>
              <a:t>Unix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A756FB-FB04-4365-9AFA-9E24AA9C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Unix</a:t>
            </a:r>
            <a:endParaRPr lang="ru-RU" dirty="0"/>
          </a:p>
        </p:txBody>
      </p:sp>
      <p:pic>
        <p:nvPicPr>
          <p:cNvPr id="14338" name="Picture 2" descr="Unix history-simple.svg">
            <a:extLst>
              <a:ext uri="{FF2B5EF4-FFF2-40B4-BE49-F238E27FC236}">
                <a16:creationId xmlns:a16="http://schemas.microsoft.com/office/drawing/2014/main" id="{30C6D19A-843C-43FF-A6FB-9FBE75625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15" y="1319439"/>
            <a:ext cx="6622478" cy="48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03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3289C-E0FC-4918-A4DE-7A7C27C8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Unix</a:t>
            </a:r>
            <a:endParaRPr lang="ru-RU" dirty="0"/>
          </a:p>
        </p:txBody>
      </p:sp>
      <p:pic>
        <p:nvPicPr>
          <p:cNvPr id="15362" name="Picture 2" descr="IEEE POSIX CERTIFIED Trademark of Institute of Electrical and  ElectronicsEngineers, Inc., The Serial Number: 78317225 :: Trademarkia  Trademarks">
            <a:extLst>
              <a:ext uri="{FF2B5EF4-FFF2-40B4-BE49-F238E27FC236}">
                <a16:creationId xmlns:a16="http://schemas.microsoft.com/office/drawing/2014/main" id="{837507A2-47A4-4FA5-BA19-7E5EF6C6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21" y="1660072"/>
            <a:ext cx="3116036" cy="9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ystem V Interface Definition (Unix System V, Vol. 1): 9780201566529:  Computer Science Books @ Amazon.com">
            <a:extLst>
              <a:ext uri="{FF2B5EF4-FFF2-40B4-BE49-F238E27FC236}">
                <a16:creationId xmlns:a16="http://schemas.microsoft.com/office/drawing/2014/main" id="{31CB64B9-06DD-4EEF-A1C2-4ED827840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343" y="2840238"/>
            <a:ext cx="2116028" cy="30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Amazon.com: C Programming Language, 2nd Edition (8601410794231): Brian W.  Kernighan, Dennis M. Ritchie: Books">
            <a:extLst>
              <a:ext uri="{FF2B5EF4-FFF2-40B4-BE49-F238E27FC236}">
                <a16:creationId xmlns:a16="http://schemas.microsoft.com/office/drawing/2014/main" id="{64AD2DDC-6AD1-4DDC-BE8B-859A989DE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4" y="2840238"/>
            <a:ext cx="2307522" cy="303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Стань Божьим первенцем">
            <a:extLst>
              <a:ext uri="{FF2B5EF4-FFF2-40B4-BE49-F238E27FC236}">
                <a16:creationId xmlns:a16="http://schemas.microsoft.com/office/drawing/2014/main" id="{93E5477E-06F8-4008-9D41-61F77AA4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78" y="2415196"/>
            <a:ext cx="4272642" cy="346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6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CA6263-8A81-4B8C-9AA1-A41A5518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4" y="6130925"/>
            <a:ext cx="3450771" cy="47670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“Unix Wars”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A756FB-FB04-4365-9AFA-9E24AA9C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Unix</a:t>
            </a:r>
            <a:endParaRPr lang="ru-RU" dirty="0"/>
          </a:p>
        </p:txBody>
      </p:sp>
      <p:pic>
        <p:nvPicPr>
          <p:cNvPr id="16388" name="Picture 4" descr="r/UnixHumor - UNIX wars">
            <a:extLst>
              <a:ext uri="{FF2B5EF4-FFF2-40B4-BE49-F238E27FC236}">
                <a16:creationId xmlns:a16="http://schemas.microsoft.com/office/drawing/2014/main" id="{47E59613-2D75-4B3A-B041-6F0BAEAEB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05" y="1336222"/>
            <a:ext cx="8152190" cy="458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7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862A57-D69D-4262-88AA-A89A0E6E9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Кирилл Юхин </a:t>
            </a:r>
            <a:r>
              <a:rPr lang="ru-RU" dirty="0"/>
              <a:t>(нечетные)</a:t>
            </a:r>
          </a:p>
          <a:p>
            <a:pPr lvl="1"/>
            <a:r>
              <a:rPr lang="en-US" dirty="0"/>
              <a:t>Telegram: </a:t>
            </a:r>
            <a:r>
              <a:rPr lang="en-US" i="1" dirty="0"/>
              <a:t>@</a:t>
            </a:r>
            <a:r>
              <a:rPr lang="en-US" i="1" dirty="0" err="1"/>
              <a:t>kyukhin</a:t>
            </a:r>
            <a:endParaRPr lang="en-US" i="1" dirty="0"/>
          </a:p>
          <a:p>
            <a:pPr lvl="1"/>
            <a:r>
              <a:rPr lang="en-US" dirty="0"/>
              <a:t>Mail: </a:t>
            </a:r>
            <a:r>
              <a:rPr lang="en-US" i="1" dirty="0">
                <a:hlinkClick r:id="rId2"/>
              </a:rPr>
              <a:t>k.yukhin@corp.mail.ru</a:t>
            </a:r>
            <a:endParaRPr lang="ru-RU" i="1" dirty="0"/>
          </a:p>
          <a:p>
            <a:pPr marL="0" indent="0">
              <a:buNone/>
            </a:pPr>
            <a:br>
              <a:rPr lang="ru-RU" b="1" dirty="0"/>
            </a:br>
            <a:r>
              <a:rPr lang="ru-RU" b="1" dirty="0"/>
              <a:t>Сергей Бронников </a:t>
            </a:r>
            <a:r>
              <a:rPr lang="ru-RU" dirty="0"/>
              <a:t>(четные)</a:t>
            </a:r>
          </a:p>
          <a:p>
            <a:pPr lvl="1"/>
            <a:r>
              <a:rPr lang="en-US" dirty="0"/>
              <a:t>Telegram: </a:t>
            </a:r>
            <a:r>
              <a:rPr lang="en-US" i="1" dirty="0"/>
              <a:t>@</a:t>
            </a:r>
            <a:r>
              <a:rPr lang="en-US" i="1" dirty="0" err="1"/>
              <a:t>ligurio</a:t>
            </a:r>
            <a:endParaRPr lang="en-US" i="1" dirty="0"/>
          </a:p>
          <a:p>
            <a:pPr lvl="1"/>
            <a:r>
              <a:rPr lang="en-US" dirty="0"/>
              <a:t>Mail: </a:t>
            </a:r>
            <a:r>
              <a:rPr lang="en-US" i="1" dirty="0">
                <a:hlinkClick r:id="rId3"/>
              </a:rPr>
              <a:t>s.bronnikov@corp.mail.ru</a:t>
            </a:r>
            <a:endParaRPr lang="ru-RU" i="1" dirty="0"/>
          </a:p>
          <a:p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C6904-89E7-4ADC-9EA5-0D810343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курсе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530B7A8-0343-43D6-95FE-351BC8CF55DD}"/>
              </a:ext>
            </a:extLst>
          </p:cNvPr>
          <p:cNvSpPr txBox="1">
            <a:spLocks/>
          </p:cNvSpPr>
          <p:nvPr/>
        </p:nvSpPr>
        <p:spPr>
          <a:xfrm>
            <a:off x="6107654" y="1861203"/>
            <a:ext cx="5410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</a:t>
            </a:r>
            <a:r>
              <a:rPr lang="en-US" dirty="0"/>
              <a:t>1 </a:t>
            </a:r>
            <a:r>
              <a:rPr lang="ru-RU" dirty="0"/>
              <a:t>занятий</a:t>
            </a:r>
          </a:p>
          <a:p>
            <a:r>
              <a:rPr lang="ru-RU" dirty="0"/>
              <a:t>2 часа лекция + 1 час практикум</a:t>
            </a:r>
          </a:p>
          <a:p>
            <a:r>
              <a:rPr lang="ru-RU" dirty="0"/>
              <a:t>5 практикумов + экзамен</a:t>
            </a:r>
          </a:p>
          <a:p>
            <a:r>
              <a:rPr lang="ru-RU" dirty="0"/>
              <a:t>1 ДЗ - 15-25 баллов, экзамен - 25 баллов</a:t>
            </a:r>
          </a:p>
          <a:p>
            <a:r>
              <a:rPr lang="ru-RU" dirty="0"/>
              <a:t>Вопросы на лекциях - 1-2 балла за штуку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68A50F-979B-4CDA-8A28-DCF921B703D0}"/>
              </a:ext>
            </a:extLst>
          </p:cNvPr>
          <p:cNvSpPr txBox="1">
            <a:spLocks/>
          </p:cNvSpPr>
          <p:nvPr/>
        </p:nvSpPr>
        <p:spPr>
          <a:xfrm>
            <a:off x="2990442" y="5986153"/>
            <a:ext cx="6222771" cy="523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/>
              <a:t>К</a:t>
            </a:r>
            <a:r>
              <a:rPr lang="ru-RU" dirty="0"/>
              <a:t>&lt; 50 - </a:t>
            </a:r>
            <a:r>
              <a:rPr lang="ru-RU" b="1" dirty="0"/>
              <a:t>2</a:t>
            </a:r>
            <a:r>
              <a:rPr lang="ru-RU" dirty="0"/>
              <a:t>, &lt; 70 - </a:t>
            </a:r>
            <a:r>
              <a:rPr lang="ru-RU" b="1" dirty="0"/>
              <a:t>3</a:t>
            </a:r>
            <a:r>
              <a:rPr lang="ru-RU" dirty="0"/>
              <a:t>, &lt; 90 - </a:t>
            </a:r>
            <a:r>
              <a:rPr lang="ru-RU" b="1" dirty="0"/>
              <a:t>4</a:t>
            </a:r>
            <a:r>
              <a:rPr lang="ru-RU" dirty="0"/>
              <a:t>, &lt;= 100 - </a:t>
            </a:r>
            <a:r>
              <a:rPr lang="ru-RU" b="1" dirty="0"/>
              <a:t>5</a:t>
            </a:r>
            <a:endParaRPr lang="ru-RU" dirty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547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CA8E80-152A-4974-AEB6-A7C2230D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  <a:endParaRPr lang="ru-RU" dirty="0"/>
          </a:p>
        </p:txBody>
      </p:sp>
      <p:pic>
        <p:nvPicPr>
          <p:cNvPr id="17410" name="Picture 2" descr="MINIX 3 — Википедия">
            <a:extLst>
              <a:ext uri="{FF2B5EF4-FFF2-40B4-BE49-F238E27FC236}">
                <a16:creationId xmlns:a16="http://schemas.microsoft.com/office/drawing/2014/main" id="{A644A6EF-9951-44D3-85CB-9F12AC5D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5" y="1545772"/>
            <a:ext cx="4016060" cy="301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MINIX — Национальная библиотека им. Н. Э. Баумана">
            <a:extLst>
              <a:ext uri="{FF2B5EF4-FFF2-40B4-BE49-F238E27FC236}">
                <a16:creationId xmlns:a16="http://schemas.microsoft.com/office/drawing/2014/main" id="{B137F9F3-7F3F-4C35-B0CD-1F1C26E1B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23258" y="4739503"/>
            <a:ext cx="3679371" cy="71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Таненбаум, Эндрю — Википедия">
            <a:extLst>
              <a:ext uri="{FF2B5EF4-FFF2-40B4-BE49-F238E27FC236}">
                <a16:creationId xmlns:a16="http://schemas.microsoft.com/office/drawing/2014/main" id="{EF5DD425-3C26-49E4-B388-E807351F7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446" y="1545772"/>
            <a:ext cx="2039248" cy="305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Торвальдс, Линус — Википедия">
            <a:extLst>
              <a:ext uri="{FF2B5EF4-FFF2-40B4-BE49-F238E27FC236}">
                <a16:creationId xmlns:a16="http://schemas.microsoft.com/office/drawing/2014/main" id="{E70CAF5A-8E67-49F7-B13B-F6CB4C3A3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3" y="1545773"/>
            <a:ext cx="2169886" cy="301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32987A-5E00-49F1-AA92-97707C5F541A}"/>
              </a:ext>
            </a:extLst>
          </p:cNvPr>
          <p:cNvSpPr txBox="1"/>
          <p:nvPr/>
        </p:nvSpPr>
        <p:spPr>
          <a:xfrm>
            <a:off x="6053353" y="4739503"/>
            <a:ext cx="153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Эндрю </a:t>
            </a:r>
            <a:r>
              <a:rPr lang="ru-RU" dirty="0" err="1"/>
              <a:t>Танненбаум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9A9D9-DF1E-4DD9-AFD7-75D8B2CEC146}"/>
              </a:ext>
            </a:extLst>
          </p:cNvPr>
          <p:cNvSpPr txBox="1"/>
          <p:nvPr/>
        </p:nvSpPr>
        <p:spPr>
          <a:xfrm>
            <a:off x="8943511" y="4743720"/>
            <a:ext cx="153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Линус</a:t>
            </a:r>
            <a:endParaRPr lang="ru-RU" dirty="0"/>
          </a:p>
          <a:p>
            <a:pPr algn="ctr"/>
            <a:r>
              <a:rPr lang="ru-RU" dirty="0" err="1"/>
              <a:t>Торвальдс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383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09269-ECC6-49E9-858C-C1ABE794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  <a:endParaRPr lang="ru-RU" dirty="0"/>
          </a:p>
        </p:txBody>
      </p:sp>
      <p:pic>
        <p:nvPicPr>
          <p:cNvPr id="18434" name="Picture 2" descr="File:Linux Logo in Linux Libertine Font.svg - Wikimedia Commons">
            <a:extLst>
              <a:ext uri="{FF2B5EF4-FFF2-40B4-BE49-F238E27FC236}">
                <a16:creationId xmlns:a16="http://schemas.microsoft.com/office/drawing/2014/main" id="{0912CE44-8E69-4CB3-AF26-DDC6C275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16" y="2201409"/>
            <a:ext cx="2095942" cy="24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File:The GNU logo.png - Wikimedia Commons">
            <a:extLst>
              <a:ext uri="{FF2B5EF4-FFF2-40B4-BE49-F238E27FC236}">
                <a16:creationId xmlns:a16="http://schemas.microsoft.com/office/drawing/2014/main" id="{804027DE-6050-446B-B9A9-6A1AB14E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05" y="2257539"/>
            <a:ext cx="2524566" cy="246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8370C-6D5F-4083-9E20-2A18B3774664}"/>
              </a:ext>
            </a:extLst>
          </p:cNvPr>
          <p:cNvSpPr txBox="1"/>
          <p:nvPr/>
        </p:nvSpPr>
        <p:spPr>
          <a:xfrm>
            <a:off x="1982119" y="1672250"/>
            <a:ext cx="208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Окружение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0F3975-6CDF-457B-A075-C62DBD53E595}"/>
              </a:ext>
            </a:extLst>
          </p:cNvPr>
          <p:cNvSpPr txBox="1"/>
          <p:nvPr/>
        </p:nvSpPr>
        <p:spPr>
          <a:xfrm>
            <a:off x="7631345" y="1672250"/>
            <a:ext cx="140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/>
            </a:lvl1pPr>
          </a:lstStyle>
          <a:p>
            <a:r>
              <a:rPr lang="ru-RU" dirty="0"/>
              <a:t>Ядро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D08E2-A2A7-4A84-8AD7-F20853ACA454}"/>
              </a:ext>
            </a:extLst>
          </p:cNvPr>
          <p:cNvSpPr txBox="1"/>
          <p:nvPr/>
        </p:nvSpPr>
        <p:spPr>
          <a:xfrm>
            <a:off x="1361633" y="5001084"/>
            <a:ext cx="3330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GUI, </a:t>
            </a:r>
            <a:r>
              <a:rPr lang="ru-RU" sz="2400" dirty="0"/>
              <a:t>компилятор, консоль, библиотеки, редакторы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C8D75-DD53-41D2-9E38-05D01FDF1738}"/>
              </a:ext>
            </a:extLst>
          </p:cNvPr>
          <p:cNvSpPr txBox="1"/>
          <p:nvPr/>
        </p:nvSpPr>
        <p:spPr>
          <a:xfrm>
            <a:off x="6668419" y="5001083"/>
            <a:ext cx="3330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/>
            </a:lvl1pPr>
          </a:lstStyle>
          <a:p>
            <a:r>
              <a:rPr lang="ru-RU" dirty="0"/>
              <a:t>Драйверы, файловая система, виртуальная память, ...</a:t>
            </a:r>
          </a:p>
        </p:txBody>
      </p:sp>
    </p:spTree>
    <p:extLst>
      <p:ext uri="{BB962C8B-B14F-4D97-AF65-F5344CB8AC3E}">
        <p14:creationId xmlns:p14="http://schemas.microsoft.com/office/powerpoint/2010/main" val="39875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9041A-1ED0-42A5-9D1B-3E2DA66F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</a:t>
            </a:r>
            <a:endParaRPr lang="ru-RU" dirty="0"/>
          </a:p>
        </p:txBody>
      </p:sp>
      <p:pic>
        <p:nvPicPr>
          <p:cNvPr id="4" name="Picture 4" descr="File:The GNU logo.png - Wikimedia Commons">
            <a:extLst>
              <a:ext uri="{FF2B5EF4-FFF2-40B4-BE49-F238E27FC236}">
                <a16:creationId xmlns:a16="http://schemas.microsoft.com/office/drawing/2014/main" id="{74B0DADD-F8C0-4903-B02B-ACD7DB7B1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8" y="1584723"/>
            <a:ext cx="2524566" cy="246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Richard Stallman (@rmsthebot) | Twitter">
            <a:extLst>
              <a:ext uri="{FF2B5EF4-FFF2-40B4-BE49-F238E27FC236}">
                <a16:creationId xmlns:a16="http://schemas.microsoft.com/office/drawing/2014/main" id="{24104DCC-3E09-435E-8505-F5E6501AC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414" y="1584723"/>
            <a:ext cx="2775860" cy="27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ading Manpages Like a Pro">
            <a:extLst>
              <a:ext uri="{FF2B5EF4-FFF2-40B4-BE49-F238E27FC236}">
                <a16:creationId xmlns:a16="http://schemas.microsoft.com/office/drawing/2014/main" id="{49E27C13-96C2-4D77-8BCE-A659A411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13" y="1584723"/>
            <a:ext cx="3961677" cy="26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8FDC4-6114-412E-A7D5-F4F101B814FF}"/>
              </a:ext>
            </a:extLst>
          </p:cNvPr>
          <p:cNvSpPr txBox="1"/>
          <p:nvPr/>
        </p:nvSpPr>
        <p:spPr>
          <a:xfrm>
            <a:off x="668278" y="4474029"/>
            <a:ext cx="252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“GNU is Not Unix”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43DD2-B5EE-4617-823E-8B08801AC524}"/>
              </a:ext>
            </a:extLst>
          </p:cNvPr>
          <p:cNvSpPr txBox="1"/>
          <p:nvPr/>
        </p:nvSpPr>
        <p:spPr>
          <a:xfrm>
            <a:off x="4039061" y="4474029"/>
            <a:ext cx="252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Ричард </a:t>
            </a:r>
            <a:r>
              <a:rPr lang="ru-RU" sz="2400" dirty="0" err="1"/>
              <a:t>Столлман</a:t>
            </a:r>
            <a:endParaRPr lang="ru-RU" sz="2400" dirty="0"/>
          </a:p>
        </p:txBody>
      </p:sp>
      <p:pic>
        <p:nvPicPr>
          <p:cNvPr id="19462" name="Picture 6" descr="Hurd Logo in Metafont by Stephen McCamant - GNU Project - Free Software  Foundation">
            <a:extLst>
              <a:ext uri="{FF2B5EF4-FFF2-40B4-BE49-F238E27FC236}">
                <a16:creationId xmlns:a16="http://schemas.microsoft.com/office/drawing/2014/main" id="{26222D6D-28FB-4F77-88A9-5E2DD6E34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604" y="4968140"/>
            <a:ext cx="63436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8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059C4-EE0F-4E16-828A-87982875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Mascot</a:t>
            </a:r>
            <a:endParaRPr lang="ru-RU" dirty="0"/>
          </a:p>
        </p:txBody>
      </p:sp>
      <p:pic>
        <p:nvPicPr>
          <p:cNvPr id="4" name="Picture 10" descr="Linux logo and symbol, meaning, history, PNG">
            <a:extLst>
              <a:ext uri="{FF2B5EF4-FFF2-40B4-BE49-F238E27FC236}">
                <a16:creationId xmlns:a16="http://schemas.microsoft.com/office/drawing/2014/main" id="{E446E98F-15E6-4CB0-A8CE-AD1C102A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98" y="2467883"/>
            <a:ext cx="1953683" cy="21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Dirty Chinstrap Penguin. (Photo ID 16491-livingst)">
            <a:extLst>
              <a:ext uri="{FF2B5EF4-FFF2-40B4-BE49-F238E27FC236}">
                <a16:creationId xmlns:a16="http://schemas.microsoft.com/office/drawing/2014/main" id="{7109ECC3-97AB-47FC-9FBD-C0CAC8A0E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97" y="2164394"/>
            <a:ext cx="1841514" cy="276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E22E6-D9F0-4075-A38A-84554CB921F3}"/>
              </a:ext>
            </a:extLst>
          </p:cNvPr>
          <p:cNvSpPr txBox="1"/>
          <p:nvPr/>
        </p:nvSpPr>
        <p:spPr>
          <a:xfrm>
            <a:off x="7969114" y="2762049"/>
            <a:ext cx="3396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400" dirty="0"/>
              <a:t>Linux Kernel Mailing List</a:t>
            </a:r>
          </a:p>
          <a:p>
            <a:pPr algn="ctr" fontAlgn="base"/>
            <a:br>
              <a:rPr lang="en-US" sz="2400" dirty="0"/>
            </a:br>
            <a:endParaRPr lang="en-US" sz="2400" dirty="0"/>
          </a:p>
          <a:p>
            <a:pPr algn="ctr" fontAlgn="base"/>
            <a:r>
              <a:rPr lang="en-US" sz="2400" dirty="0">
                <a:hlinkClick r:id="rId5"/>
              </a:rPr>
              <a:t>http://vger.kernel.org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E180E-D63A-4F19-92E4-83706ED5A5D8}"/>
              </a:ext>
            </a:extLst>
          </p:cNvPr>
          <p:cNvSpPr txBox="1"/>
          <p:nvPr/>
        </p:nvSpPr>
        <p:spPr>
          <a:xfrm>
            <a:off x="1079221" y="4844144"/>
            <a:ext cx="2458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</a:t>
            </a:r>
            <a:r>
              <a:rPr lang="en-US" sz="2400" dirty="0"/>
              <a:t>orvalds </a:t>
            </a:r>
            <a:r>
              <a:rPr lang="en-US" sz="2400" b="1" dirty="0" err="1"/>
              <a:t>U</a:t>
            </a:r>
            <a:r>
              <a:rPr lang="en-US" sz="2400" dirty="0" err="1"/>
              <a:t>ni</a:t>
            </a:r>
            <a:r>
              <a:rPr lang="en-US" sz="2400" b="1" dirty="0" err="1"/>
              <a:t>X</a:t>
            </a:r>
            <a:br>
              <a:rPr lang="en-US" sz="2400" dirty="0"/>
            </a:br>
            <a:r>
              <a:rPr lang="en-US" sz="2400" b="1" dirty="0"/>
              <a:t>TUX</a:t>
            </a:r>
            <a:endParaRPr lang="ru-RU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AFFD3-2C92-458B-A689-DE991FECF4AC}"/>
              </a:ext>
            </a:extLst>
          </p:cNvPr>
          <p:cNvSpPr txBox="1"/>
          <p:nvPr/>
        </p:nvSpPr>
        <p:spPr>
          <a:xfrm>
            <a:off x="4878336" y="5045530"/>
            <a:ext cx="2458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Оригинал</a:t>
            </a:r>
          </a:p>
        </p:txBody>
      </p:sp>
    </p:spTree>
    <p:extLst>
      <p:ext uri="{BB962C8B-B14F-4D97-AF65-F5344CB8AC3E}">
        <p14:creationId xmlns:p14="http://schemas.microsoft.com/office/powerpoint/2010/main" val="219186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EC7D03-20D0-4352-81E3-A410EDC4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Реализации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92AB6B-0E4D-4B3C-88B3-FB95987A65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770189"/>
            <a:ext cx="9857635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Linux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- не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Unix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*BSD - не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Unix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MacOS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Solaris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-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Unix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Linux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MacOS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, *BSD - 3 разных системы, ядра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которых писались "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нeзависимо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", но по заветам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Unix</a:t>
            </a:r>
            <a:r>
              <a:rPr kumimoji="0" lang="ru-RU" altLang="ru-RU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2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AA304C-6EA7-4271-9629-636E31AD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“Tanenbaum-Torvalds debate”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93FAC-A3DE-4205-AF9F-2E1C2BB8F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1" y="1447800"/>
            <a:ext cx="5090991" cy="43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1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7ED5DB-2770-46D7-85ED-0F3355DF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Микро- и монолитное ядра</a:t>
            </a:r>
          </a:p>
        </p:txBody>
      </p:sp>
      <p:pic>
        <p:nvPicPr>
          <p:cNvPr id="22532" name="Picture 4" descr="https://upload.wikimedia.org/wikipedia/commons/thumb/6/67/OS-structure.svg/2880px-OS-structure.svg.png">
            <a:extLst>
              <a:ext uri="{FF2B5EF4-FFF2-40B4-BE49-F238E27FC236}">
                <a16:creationId xmlns:a16="http://schemas.microsoft.com/office/drawing/2014/main" id="{5579612E-0872-4BFA-92C4-432D7E35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68" y="1652815"/>
            <a:ext cx="8327571" cy="44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477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79E052-8B82-4453-8DD2-ABA00C8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Микроядро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0D276-65D0-4205-B768-8EEFCB4C33CC}"/>
              </a:ext>
            </a:extLst>
          </p:cNvPr>
          <p:cNvSpPr txBox="1"/>
          <p:nvPr/>
        </p:nvSpPr>
        <p:spPr>
          <a:xfrm>
            <a:off x="1006927" y="1600200"/>
            <a:ext cx="222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/>
              <a:t>Адресное пространство ядра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111074-C879-4149-995C-3719768538E5}"/>
              </a:ext>
            </a:extLst>
          </p:cNvPr>
          <p:cNvSpPr txBox="1"/>
          <p:nvPr/>
        </p:nvSpPr>
        <p:spPr>
          <a:xfrm>
            <a:off x="7630884" y="1600199"/>
            <a:ext cx="332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/>
              <a:t>Адресное пространство пользователя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C2B12-9D6B-460D-B2B9-AFC1E5CBF3D5}"/>
              </a:ext>
            </a:extLst>
          </p:cNvPr>
          <p:cNvCxnSpPr/>
          <p:nvPr/>
        </p:nvCxnSpPr>
        <p:spPr>
          <a:xfrm>
            <a:off x="4288972" y="1600199"/>
            <a:ext cx="0" cy="4914900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37BFF4-374D-4554-A679-2C533E2B7071}"/>
              </a:ext>
            </a:extLst>
          </p:cNvPr>
          <p:cNvSpPr txBox="1"/>
          <p:nvPr/>
        </p:nvSpPr>
        <p:spPr>
          <a:xfrm>
            <a:off x="849853" y="2907715"/>
            <a:ext cx="54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IPC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C9D1A-C9D1-4815-B49A-75EF354EA12B}"/>
              </a:ext>
            </a:extLst>
          </p:cNvPr>
          <p:cNvSpPr txBox="1"/>
          <p:nvPr/>
        </p:nvSpPr>
        <p:spPr>
          <a:xfrm>
            <a:off x="477736" y="3954059"/>
            <a:ext cx="125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Memory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446D1-7E60-40EE-817A-E716A453A6D9}"/>
              </a:ext>
            </a:extLst>
          </p:cNvPr>
          <p:cNvSpPr txBox="1"/>
          <p:nvPr/>
        </p:nvSpPr>
        <p:spPr>
          <a:xfrm>
            <a:off x="538844" y="5383766"/>
            <a:ext cx="12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Scheduler</a:t>
            </a:r>
            <a:endParaRPr lang="ru-RU" dirty="0"/>
          </a:p>
        </p:txBody>
      </p:sp>
      <p:pic>
        <p:nvPicPr>
          <p:cNvPr id="12" name="Graphic 11" descr="Circles with arrows">
            <a:extLst>
              <a:ext uri="{FF2B5EF4-FFF2-40B4-BE49-F238E27FC236}">
                <a16:creationId xmlns:a16="http://schemas.microsoft.com/office/drawing/2014/main" id="{E3F8C847-8608-411D-BD6E-908008651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0954" y="5045529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E8B18C-D92F-4DA8-8088-3C90C78882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90700" y="4081788"/>
            <a:ext cx="1500994" cy="506542"/>
          </a:xfrm>
          <a:prstGeom prst="rect">
            <a:avLst/>
          </a:prstGeom>
        </p:spPr>
      </p:pic>
      <p:pic>
        <p:nvPicPr>
          <p:cNvPr id="15" name="Graphic 14" descr="Envelope">
            <a:extLst>
              <a:ext uri="{FF2B5EF4-FFF2-40B4-BE49-F238E27FC236}">
                <a16:creationId xmlns:a16="http://schemas.microsoft.com/office/drawing/2014/main" id="{9576AB3E-E1E0-448F-B48A-40B537B44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5013" y="2635181"/>
            <a:ext cx="914400" cy="9144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37F73F6-D97B-4977-ADDE-35BEB8B51788}"/>
              </a:ext>
            </a:extLst>
          </p:cNvPr>
          <p:cNvSpPr/>
          <p:nvPr/>
        </p:nvSpPr>
        <p:spPr>
          <a:xfrm>
            <a:off x="7728092" y="2380385"/>
            <a:ext cx="1486666" cy="14239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5619DD-74A9-4649-8B74-A762EA5E6467}"/>
              </a:ext>
            </a:extLst>
          </p:cNvPr>
          <p:cNvSpPr txBox="1"/>
          <p:nvPr/>
        </p:nvSpPr>
        <p:spPr>
          <a:xfrm>
            <a:off x="7848600" y="2772058"/>
            <a:ext cx="126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Keyboard driver</a:t>
            </a:r>
            <a:endParaRPr lang="ru-RU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773599-EB53-431A-85DB-80390598CD00}"/>
              </a:ext>
            </a:extLst>
          </p:cNvPr>
          <p:cNvSpPr/>
          <p:nvPr/>
        </p:nvSpPr>
        <p:spPr>
          <a:xfrm>
            <a:off x="6144218" y="4525050"/>
            <a:ext cx="1486666" cy="14239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57575-4D55-4D13-AC00-6C1D32FD9DD3}"/>
              </a:ext>
            </a:extLst>
          </p:cNvPr>
          <p:cNvSpPr txBox="1"/>
          <p:nvPr/>
        </p:nvSpPr>
        <p:spPr>
          <a:xfrm>
            <a:off x="6264726" y="4905837"/>
            <a:ext cx="126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Sound driver</a:t>
            </a:r>
            <a:endParaRPr lang="ru-RU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8A4A8B-A629-469A-A825-6F26DA38D902}"/>
              </a:ext>
            </a:extLst>
          </p:cNvPr>
          <p:cNvCxnSpPr>
            <a:stCxn id="16" idx="2"/>
            <a:endCxn id="15" idx="3"/>
          </p:cNvCxnSpPr>
          <p:nvPr/>
        </p:nvCxnSpPr>
        <p:spPr>
          <a:xfrm flipH="1" flipV="1">
            <a:off x="2569413" y="3092381"/>
            <a:ext cx="5158679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40F80B-3ECF-4E1E-B966-1393B640C550}"/>
              </a:ext>
            </a:extLst>
          </p:cNvPr>
          <p:cNvSpPr txBox="1"/>
          <p:nvPr/>
        </p:nvSpPr>
        <p:spPr>
          <a:xfrm>
            <a:off x="5248161" y="2728492"/>
            <a:ext cx="160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&lt;mute sound&gt;</a:t>
            </a:r>
            <a:endParaRPr lang="ru-RU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B36D91-0E2B-4554-811F-D238955D4028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2628897" y="3302949"/>
            <a:ext cx="3515321" cy="193409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Turtle">
            <a:extLst>
              <a:ext uri="{FF2B5EF4-FFF2-40B4-BE49-F238E27FC236}">
                <a16:creationId xmlns:a16="http://schemas.microsoft.com/office/drawing/2014/main" id="{A9D92040-D0EF-45B6-854C-D91DBBAD8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1054" y="5508447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81A5160-74AC-41B9-8771-4BF855570DEF}"/>
              </a:ext>
            </a:extLst>
          </p:cNvPr>
          <p:cNvSpPr txBox="1"/>
          <p:nvPr/>
        </p:nvSpPr>
        <p:spPr>
          <a:xfrm>
            <a:off x="9889672" y="4699488"/>
            <a:ext cx="1917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Обмен</a:t>
            </a:r>
            <a:endParaRPr lang="en-US" b="1" dirty="0"/>
          </a:p>
          <a:p>
            <a:pPr algn="ctr"/>
            <a:r>
              <a:rPr lang="ru-RU" b="1" dirty="0"/>
              <a:t>Сообщениями</a:t>
            </a:r>
            <a:endParaRPr lang="en-US" b="1" dirty="0"/>
          </a:p>
          <a:p>
            <a:pPr algn="ctr"/>
            <a:r>
              <a:rPr lang="ru-RU" b="1" dirty="0"/>
              <a:t>через ядро</a:t>
            </a:r>
          </a:p>
        </p:txBody>
      </p:sp>
    </p:spTree>
    <p:extLst>
      <p:ext uri="{BB962C8B-B14F-4D97-AF65-F5344CB8AC3E}">
        <p14:creationId xmlns:p14="http://schemas.microsoft.com/office/powerpoint/2010/main" val="3378766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6E905A-1623-46BD-94CC-AA1C8198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Микроядро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409112-5E75-49C2-B9C8-468841F20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70" y="2645679"/>
            <a:ext cx="3080659" cy="170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1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ru-RU" altLang="ru-RU" sz="3600" b="0" i="1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Mac</a:t>
            </a:r>
            <a:endParaRPr lang="ru-RU" altLang="ru-RU" sz="3600" dirty="0">
              <a:solidFill>
                <a:srgbClr val="21252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~$ </a:t>
            </a: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solidFill>
                  <a:srgbClr val="C20CB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endParaRPr lang="ru-RU" altLang="ru-RU" sz="3600" dirty="0">
              <a:solidFill>
                <a:srgbClr val="21252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Darwin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EF8AF-C9F0-4EC2-AEE0-C2B52C7EA411}"/>
              </a:ext>
            </a:extLst>
          </p:cNvPr>
          <p:cNvSpPr txBox="1"/>
          <p:nvPr/>
        </p:nvSpPr>
        <p:spPr>
          <a:xfrm>
            <a:off x="5742215" y="1456293"/>
            <a:ext cx="1159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Unix</a:t>
            </a:r>
            <a:endParaRPr lang="ru-R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EDFB4-FDD7-46B1-A61E-81C2EF3F435C}"/>
              </a:ext>
            </a:extLst>
          </p:cNvPr>
          <p:cNvSpPr txBox="1"/>
          <p:nvPr/>
        </p:nvSpPr>
        <p:spPr>
          <a:xfrm>
            <a:off x="5742215" y="2640356"/>
            <a:ext cx="1159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Mach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07895-C6E2-4234-8513-4610B87A05FE}"/>
              </a:ext>
            </a:extLst>
          </p:cNvPr>
          <p:cNvSpPr txBox="1"/>
          <p:nvPr/>
        </p:nvSpPr>
        <p:spPr>
          <a:xfrm>
            <a:off x="5426529" y="3872620"/>
            <a:ext cx="179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Darwin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D0345F-989B-4B65-A153-594803331E9A}"/>
              </a:ext>
            </a:extLst>
          </p:cNvPr>
          <p:cNvSpPr txBox="1"/>
          <p:nvPr/>
        </p:nvSpPr>
        <p:spPr>
          <a:xfrm>
            <a:off x="8281308" y="4378806"/>
            <a:ext cx="77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iOS</a:t>
            </a:r>
            <a:endParaRPr lang="ru-RU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F3CD50-6C64-4639-9DE2-9D4CC24BBBE0}"/>
              </a:ext>
            </a:extLst>
          </p:cNvPr>
          <p:cNvSpPr txBox="1"/>
          <p:nvPr/>
        </p:nvSpPr>
        <p:spPr>
          <a:xfrm>
            <a:off x="6471557" y="5417343"/>
            <a:ext cx="179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watchOS</a:t>
            </a:r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46165-0F16-4808-9C4D-CA7F0361AD4B}"/>
              </a:ext>
            </a:extLst>
          </p:cNvPr>
          <p:cNvSpPr txBox="1"/>
          <p:nvPr/>
        </p:nvSpPr>
        <p:spPr>
          <a:xfrm>
            <a:off x="3962402" y="5417343"/>
            <a:ext cx="179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MacOS</a:t>
            </a:r>
            <a:endParaRPr lang="ru-RU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A6205-E926-4081-BD30-E442B7B67AAA}"/>
              </a:ext>
            </a:extLst>
          </p:cNvPr>
          <p:cNvSpPr txBox="1"/>
          <p:nvPr/>
        </p:nvSpPr>
        <p:spPr>
          <a:xfrm>
            <a:off x="3867148" y="4451645"/>
            <a:ext cx="990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tvOS</a:t>
            </a:r>
            <a:endParaRPr lang="ru-RU" sz="3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2753D-BBC1-4763-ACFF-BBF9EFF95CB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321879" y="2041068"/>
            <a:ext cx="0" cy="5992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8F8CA4-C768-49B5-AA6A-16D287EF2E4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321879" y="3225131"/>
            <a:ext cx="0" cy="6474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CB2690-77AA-49E8-B7BA-75F20680B3F8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>
            <a:off x="6321879" y="4457395"/>
            <a:ext cx="1959429" cy="21379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C07DC-E042-4B8D-83A7-7081F273D94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321879" y="4457395"/>
            <a:ext cx="1045028" cy="9599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23580F-DDD5-46EE-908B-C2F49C813BE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4857752" y="4457395"/>
            <a:ext cx="1464127" cy="9599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28FF27-9D79-4128-94FB-6DD97CAA1DD9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>
          <a:xfrm flipH="1">
            <a:off x="4857752" y="4457395"/>
            <a:ext cx="1464127" cy="28663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9" name="Picture 7" descr="apple ios logo png&#10;">
            <a:extLst>
              <a:ext uri="{FF2B5EF4-FFF2-40B4-BE49-F238E27FC236}">
                <a16:creationId xmlns:a16="http://schemas.microsoft.com/office/drawing/2014/main" id="{CE604A6F-3FE4-4724-8E1B-A2E2C351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356" y="2947498"/>
            <a:ext cx="1871701" cy="18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428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A09AD-924B-4AC3-A546-C8C6BF80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Монолитное ядро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88254-2EA4-48AA-BBBF-FF0D0A5E55E4}"/>
              </a:ext>
            </a:extLst>
          </p:cNvPr>
          <p:cNvSpPr txBox="1"/>
          <p:nvPr/>
        </p:nvSpPr>
        <p:spPr>
          <a:xfrm>
            <a:off x="1006927" y="1600200"/>
            <a:ext cx="222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/>
              <a:t>Адресное пространство ядра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BDFCB-87E2-444D-BE47-3F4239565D80}"/>
              </a:ext>
            </a:extLst>
          </p:cNvPr>
          <p:cNvSpPr txBox="1"/>
          <p:nvPr/>
        </p:nvSpPr>
        <p:spPr>
          <a:xfrm>
            <a:off x="7630884" y="1600199"/>
            <a:ext cx="332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/>
              <a:t>Адресное пространство пользователя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C2AB25-D950-4E49-8B9C-50A8870D7B4F}"/>
              </a:ext>
            </a:extLst>
          </p:cNvPr>
          <p:cNvCxnSpPr/>
          <p:nvPr/>
        </p:nvCxnSpPr>
        <p:spPr>
          <a:xfrm>
            <a:off x="7919357" y="1230084"/>
            <a:ext cx="0" cy="4914900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725A59-E9FC-4CC4-B311-EEB75AC82BF6}"/>
              </a:ext>
            </a:extLst>
          </p:cNvPr>
          <p:cNvSpPr txBox="1"/>
          <p:nvPr/>
        </p:nvSpPr>
        <p:spPr>
          <a:xfrm>
            <a:off x="849853" y="2907715"/>
            <a:ext cx="54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IPC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C714A-B65C-49DD-9710-83C1C74A6BA9}"/>
              </a:ext>
            </a:extLst>
          </p:cNvPr>
          <p:cNvSpPr txBox="1"/>
          <p:nvPr/>
        </p:nvSpPr>
        <p:spPr>
          <a:xfrm>
            <a:off x="477736" y="3954059"/>
            <a:ext cx="125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Memory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1EF7F-1CFF-4505-84C6-A13FC28ED5A1}"/>
              </a:ext>
            </a:extLst>
          </p:cNvPr>
          <p:cNvSpPr txBox="1"/>
          <p:nvPr/>
        </p:nvSpPr>
        <p:spPr>
          <a:xfrm>
            <a:off x="538844" y="5383766"/>
            <a:ext cx="12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Scheduler</a:t>
            </a:r>
            <a:endParaRPr lang="ru-RU" dirty="0"/>
          </a:p>
        </p:txBody>
      </p:sp>
      <p:pic>
        <p:nvPicPr>
          <p:cNvPr id="10" name="Graphic 9" descr="Circles with arrows">
            <a:extLst>
              <a:ext uri="{FF2B5EF4-FFF2-40B4-BE49-F238E27FC236}">
                <a16:creationId xmlns:a16="http://schemas.microsoft.com/office/drawing/2014/main" id="{A5388071-0135-48A8-9C2C-8FCC40BF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0954" y="5045529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00BAB-FD50-4BFD-BEC8-A81C92DBFB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90700" y="4081788"/>
            <a:ext cx="1500994" cy="506542"/>
          </a:xfrm>
          <a:prstGeom prst="rect">
            <a:avLst/>
          </a:prstGeom>
        </p:spPr>
      </p:pic>
      <p:pic>
        <p:nvPicPr>
          <p:cNvPr id="12" name="Graphic 11" descr="Envelope">
            <a:extLst>
              <a:ext uri="{FF2B5EF4-FFF2-40B4-BE49-F238E27FC236}">
                <a16:creationId xmlns:a16="http://schemas.microsoft.com/office/drawing/2014/main" id="{AF33C584-EBBD-49F3-9947-97467792E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5013" y="2635181"/>
            <a:ext cx="914400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33EDE07-2789-42C2-9E38-7AC004BEE3BA}"/>
              </a:ext>
            </a:extLst>
          </p:cNvPr>
          <p:cNvGrpSpPr/>
          <p:nvPr/>
        </p:nvGrpSpPr>
        <p:grpSpPr>
          <a:xfrm>
            <a:off x="5088306" y="1961797"/>
            <a:ext cx="1486666" cy="1423993"/>
            <a:chOff x="7728092" y="2380385"/>
            <a:chExt cx="1486666" cy="142399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E5A9D5-6555-46C1-8AAA-A7052353A4E9}"/>
                </a:ext>
              </a:extLst>
            </p:cNvPr>
            <p:cNvSpPr/>
            <p:nvPr/>
          </p:nvSpPr>
          <p:spPr>
            <a:xfrm>
              <a:off x="7728092" y="2380385"/>
              <a:ext cx="1486666" cy="142399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FCFB14-65F6-4F63-BF50-6E54D4371E54}"/>
                </a:ext>
              </a:extLst>
            </p:cNvPr>
            <p:cNvSpPr txBox="1"/>
            <p:nvPr/>
          </p:nvSpPr>
          <p:spPr>
            <a:xfrm>
              <a:off x="7848600" y="2772058"/>
              <a:ext cx="1268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Keyboard driver</a:t>
              </a:r>
              <a:endParaRPr lang="ru-RU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1158D0-A272-482F-8BC3-6CECCAC8B70D}"/>
              </a:ext>
            </a:extLst>
          </p:cNvPr>
          <p:cNvGrpSpPr/>
          <p:nvPr/>
        </p:nvGrpSpPr>
        <p:grpSpPr>
          <a:xfrm>
            <a:off x="5099576" y="4256139"/>
            <a:ext cx="1486666" cy="1423993"/>
            <a:chOff x="6144218" y="4525050"/>
            <a:chExt cx="1486666" cy="142399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1E8663-9EB1-41B4-904E-DCF13FEF00CA}"/>
                </a:ext>
              </a:extLst>
            </p:cNvPr>
            <p:cNvSpPr/>
            <p:nvPr/>
          </p:nvSpPr>
          <p:spPr>
            <a:xfrm>
              <a:off x="6144218" y="4525050"/>
              <a:ext cx="1486666" cy="142399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999DB0-6512-4742-803F-A0CAADFAA3D7}"/>
                </a:ext>
              </a:extLst>
            </p:cNvPr>
            <p:cNvSpPr txBox="1"/>
            <p:nvPr/>
          </p:nvSpPr>
          <p:spPr>
            <a:xfrm>
              <a:off x="6264726" y="4905837"/>
              <a:ext cx="1268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Sound driver</a:t>
              </a:r>
              <a:endParaRPr lang="ru-RU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B997AB-AB9E-4716-9AEC-39B610B720D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5831639" y="3385790"/>
            <a:ext cx="11270" cy="87034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5A26E3E-5D7E-4E87-9938-10DAA00A040D}"/>
              </a:ext>
            </a:extLst>
          </p:cNvPr>
          <p:cNvSpPr txBox="1"/>
          <p:nvPr/>
        </p:nvSpPr>
        <p:spPr>
          <a:xfrm>
            <a:off x="5854179" y="3511748"/>
            <a:ext cx="160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&lt;mute sound&gt;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015086-2874-4193-8AC5-7545D482840C}"/>
              </a:ext>
            </a:extLst>
          </p:cNvPr>
          <p:cNvSpPr txBox="1"/>
          <p:nvPr/>
        </p:nvSpPr>
        <p:spPr>
          <a:xfrm>
            <a:off x="2971030" y="5032376"/>
            <a:ext cx="1917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/>
                </a:solidFill>
              </a:rPr>
              <a:t>Вызов функции в том же контексте</a:t>
            </a:r>
          </a:p>
        </p:txBody>
      </p:sp>
      <p:pic>
        <p:nvPicPr>
          <p:cNvPr id="30" name="Graphic 29" descr="Lightning bolt">
            <a:extLst>
              <a:ext uri="{FF2B5EF4-FFF2-40B4-BE49-F238E27FC236}">
                <a16:creationId xmlns:a16="http://schemas.microsoft.com/office/drawing/2014/main" id="{59698F98-C643-49CD-A5BA-0598D82541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0206" y="5687784"/>
            <a:ext cx="914400" cy="9144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FD5938-319C-4A34-87FA-FA09870E883E}"/>
              </a:ext>
            </a:extLst>
          </p:cNvPr>
          <p:cNvCxnSpPr>
            <a:cxnSpLocks/>
          </p:cNvCxnSpPr>
          <p:nvPr/>
        </p:nvCxnSpPr>
        <p:spPr>
          <a:xfrm flipH="1">
            <a:off x="8169729" y="3114873"/>
            <a:ext cx="157298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9A77B5-1494-4150-951F-4FD38A1B0F9F}"/>
              </a:ext>
            </a:extLst>
          </p:cNvPr>
          <p:cNvCxnSpPr>
            <a:cxnSpLocks/>
          </p:cNvCxnSpPr>
          <p:nvPr/>
        </p:nvCxnSpPr>
        <p:spPr>
          <a:xfrm flipH="1">
            <a:off x="8169729" y="3714301"/>
            <a:ext cx="157298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5465CB-EB91-4CAB-B0FC-442012C3BEAF}"/>
              </a:ext>
            </a:extLst>
          </p:cNvPr>
          <p:cNvCxnSpPr>
            <a:cxnSpLocks/>
          </p:cNvCxnSpPr>
          <p:nvPr/>
        </p:nvCxnSpPr>
        <p:spPr>
          <a:xfrm flipH="1">
            <a:off x="8169729" y="4256139"/>
            <a:ext cx="157298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0EB560D-97DD-4E51-945D-C31319C94048}"/>
              </a:ext>
            </a:extLst>
          </p:cNvPr>
          <p:cNvSpPr txBox="1"/>
          <p:nvPr/>
        </p:nvSpPr>
        <p:spPr>
          <a:xfrm>
            <a:off x="9614813" y="3364368"/>
            <a:ext cx="186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Системые</a:t>
            </a:r>
            <a:endParaRPr lang="ru-RU" dirty="0"/>
          </a:p>
          <a:p>
            <a:pPr algn="ctr"/>
            <a:r>
              <a:rPr lang="ru-RU" dirty="0"/>
              <a:t>вызовы</a:t>
            </a:r>
          </a:p>
        </p:txBody>
      </p:sp>
    </p:spTree>
    <p:extLst>
      <p:ext uri="{BB962C8B-B14F-4D97-AF65-F5344CB8AC3E}">
        <p14:creationId xmlns:p14="http://schemas.microsoft.com/office/powerpoint/2010/main" val="344654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862A57-D69D-4262-88AA-A89A0E6E9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i="1" dirty="0"/>
              <a:t>Литература</a:t>
            </a:r>
          </a:p>
          <a:p>
            <a:r>
              <a:rPr lang="en-US" dirty="0"/>
              <a:t>"Linux Kernel Development" Third Edition, Robert Love</a:t>
            </a:r>
          </a:p>
          <a:p>
            <a:r>
              <a:rPr lang="en-US" dirty="0"/>
              <a:t>"Advanced Programming in the UNIX Environment" Second Edition, Richard Stevens</a:t>
            </a:r>
          </a:p>
          <a:p>
            <a:pPr marL="0" indent="0">
              <a:buNone/>
            </a:pPr>
            <a:br>
              <a:rPr lang="ru-RU" i="1" dirty="0"/>
            </a:br>
            <a:r>
              <a:rPr lang="ru-RU" i="1" dirty="0"/>
              <a:t>Лекции</a:t>
            </a:r>
            <a:r>
              <a:rPr lang="ru-RU" dirty="0"/>
              <a:t>: </a:t>
            </a:r>
            <a:r>
              <a:rPr lang="en-US" dirty="0">
                <a:hlinkClick r:id="rId2"/>
              </a:rPr>
              <a:t>https://github.com/tarantool/sysprog</a:t>
            </a:r>
            <a:endParaRPr lang="ru-RU" dirty="0"/>
          </a:p>
          <a:p>
            <a:pPr marL="0" indent="0">
              <a:buNone/>
            </a:pPr>
            <a:r>
              <a:rPr lang="ru-RU" i="1" dirty="0"/>
              <a:t>Обратная связь: </a:t>
            </a:r>
            <a:r>
              <a:rPr lang="en-US" dirty="0">
                <a:hlinkClick r:id="rId3"/>
              </a:rPr>
              <a:t>https://forms.gle/CDAvCBEzzFpZtuLV6</a:t>
            </a:r>
            <a:endParaRPr lang="ru-RU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C6904-89E7-4ADC-9EA5-0D810343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курсе (</a:t>
            </a:r>
            <a:r>
              <a:rPr lang="en-US" dirty="0"/>
              <a:t>cont.)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9435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550731-EA34-4600-BB69-FED341F68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4343400" cy="8958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Количество системных</a:t>
            </a:r>
          </a:p>
          <a:p>
            <a:pPr marL="0" indent="0" algn="ctr">
              <a:buNone/>
            </a:pPr>
            <a:r>
              <a:rPr lang="ru-RU" dirty="0"/>
              <a:t>вызовов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3612EA-789A-46EB-AA93-A78A17B9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Стандарты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1B154D-62CC-457A-B448-58DC6CE59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163946"/>
              </p:ext>
            </p:extLst>
          </p:nvPr>
        </p:nvGraphicFramePr>
        <p:xfrm>
          <a:off x="1410607" y="2964180"/>
          <a:ext cx="3198585" cy="24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343">
                  <a:extLst>
                    <a:ext uri="{9D8B030D-6E8A-4147-A177-3AD203B41FA5}">
                      <a16:colId xmlns:a16="http://schemas.microsoft.com/office/drawing/2014/main" val="3261079938"/>
                    </a:ext>
                  </a:extLst>
                </a:gridCol>
                <a:gridCol w="1072242">
                  <a:extLst>
                    <a:ext uri="{9D8B030D-6E8A-4147-A177-3AD203B41FA5}">
                      <a16:colId xmlns:a16="http://schemas.microsoft.com/office/drawing/2014/main" val="1052825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Unix</a:t>
                      </a:r>
                    </a:p>
                    <a:p>
                      <a:pPr algn="ctr"/>
                      <a:r>
                        <a:rPr lang="en-US" dirty="0"/>
                        <a:t>Release 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236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 BSD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 V Release 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569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Linux 3.2.0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0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FreeBSD 8.0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&gt; 450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23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Unix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9009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E5CD2C-FA92-4F23-AA62-9639788DBD7B}"/>
              </a:ext>
            </a:extLst>
          </p:cNvPr>
          <p:cNvSpPr txBox="1"/>
          <p:nvPr/>
        </p:nvSpPr>
        <p:spPr>
          <a:xfrm>
            <a:off x="7734300" y="5236028"/>
            <a:ext cx="187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Стандарты – для переносимости, </a:t>
            </a:r>
            <a:r>
              <a:rPr lang="ru-RU" dirty="0" err="1"/>
              <a:t>совместимоёсти</a:t>
            </a:r>
            <a:endParaRPr lang="ru-RU" dirty="0"/>
          </a:p>
        </p:txBody>
      </p:sp>
      <p:pic>
        <p:nvPicPr>
          <p:cNvPr id="25602" name="Picture 2" descr="Amazon.com : Sharpie Chisel Assorted 8 Pack : Poster Markers : Office  Products | Sharpie permanent markers, Permanent marker, Sharpie markers">
            <a:extLst>
              <a:ext uri="{FF2B5EF4-FFF2-40B4-BE49-F238E27FC236}">
                <a16:creationId xmlns:a16="http://schemas.microsoft.com/office/drawing/2014/main" id="{49BC9EE8-25E9-47E7-9CC9-E5E0B05E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1906133"/>
            <a:ext cx="3249386" cy="324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715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D1885-F0B7-414C-9A10-F9F85EE9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Стандарты</a:t>
            </a:r>
          </a:p>
        </p:txBody>
      </p:sp>
      <p:pic>
        <p:nvPicPr>
          <p:cNvPr id="4" name="Picture 2" descr="IEEE POSIX CERTIFIED Trademark of Institute of Electrical and  ElectronicsEngineers, Inc., The Serial Number: 78317225 :: Trademarkia  Trademarks">
            <a:extLst>
              <a:ext uri="{FF2B5EF4-FFF2-40B4-BE49-F238E27FC236}">
                <a16:creationId xmlns:a16="http://schemas.microsoft.com/office/drawing/2014/main" id="{705F838E-906C-48C5-810F-FB007F86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21" y="1660072"/>
            <a:ext cx="3116036" cy="9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ystem V Interface Definition (Unix System V, Vol. 1): 9780201566529:  Computer Science Books @ Amazon.com">
            <a:extLst>
              <a:ext uri="{FF2B5EF4-FFF2-40B4-BE49-F238E27FC236}">
                <a16:creationId xmlns:a16="http://schemas.microsoft.com/office/drawing/2014/main" id="{30F69E91-32A6-4E37-B642-CBEED10C1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343" y="2840238"/>
            <a:ext cx="2116028" cy="30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The Single Unix Specification: The Authorized Guide to Version 3: Open  Group: 9781859122778: Amazon.com: Books">
            <a:extLst>
              <a:ext uri="{FF2B5EF4-FFF2-40B4-BE49-F238E27FC236}">
                <a16:creationId xmlns:a16="http://schemas.microsoft.com/office/drawing/2014/main" id="{C88AB0A7-42E9-4AF0-8BDA-D8E8F6EBA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40238"/>
            <a:ext cx="2030186" cy="3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E49A0F-8928-4940-94A6-7854860BAB5D}"/>
              </a:ext>
            </a:extLst>
          </p:cNvPr>
          <p:cNvSpPr/>
          <p:nvPr/>
        </p:nvSpPr>
        <p:spPr>
          <a:xfrm>
            <a:off x="6261034" y="1825625"/>
            <a:ext cx="165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Uniform Draft</a:t>
            </a:r>
            <a:endParaRPr lang="ru-RU" dirty="0">
              <a:solidFill>
                <a:srgbClr val="000000"/>
              </a:solidFill>
              <a:latin typeface="Open Sans"/>
            </a:endParaRPr>
          </a:p>
          <a:p>
            <a:r>
              <a:rPr lang="en-US" dirty="0">
                <a:solidFill>
                  <a:srgbClr val="000000"/>
                </a:solidFill>
                <a:latin typeface="Open Sans"/>
              </a:rPr>
              <a:t>Standard 1983</a:t>
            </a:r>
            <a:endParaRPr lang="ru-RU" dirty="0"/>
          </a:p>
        </p:txBody>
      </p:sp>
      <p:pic>
        <p:nvPicPr>
          <p:cNvPr id="27652" name="Picture 4" descr="FIPS 140-2 Certification | Check Point Software">
            <a:extLst>
              <a:ext uri="{FF2B5EF4-FFF2-40B4-BE49-F238E27FC236}">
                <a16:creationId xmlns:a16="http://schemas.microsoft.com/office/drawing/2014/main" id="{3EC5E9F1-B878-4238-A7E6-C2877F92C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654" y="3165022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1DC077-E6A8-417A-9D21-C99D14E182E5}"/>
              </a:ext>
            </a:extLst>
          </p:cNvPr>
          <p:cNvSpPr/>
          <p:nvPr/>
        </p:nvSpPr>
        <p:spPr>
          <a:xfrm>
            <a:off x="9572801" y="1973972"/>
            <a:ext cx="1873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Berkeley Sockets</a:t>
            </a:r>
            <a:endParaRPr lang="ru-RU" dirty="0"/>
          </a:p>
        </p:txBody>
      </p:sp>
      <p:pic>
        <p:nvPicPr>
          <p:cNvPr id="27654" name="Picture 6" descr="https://upload.wikimedia.org/wikipedia/commons/a/a1/InternetSocketBasicDiagram_zhtw.png">
            <a:extLst>
              <a:ext uri="{FF2B5EF4-FFF2-40B4-BE49-F238E27FC236}">
                <a16:creationId xmlns:a16="http://schemas.microsoft.com/office/drawing/2014/main" id="{7EB1A48A-A460-45FA-B3FC-D9066EB3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57" y="2840238"/>
            <a:ext cx="2247900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111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A3169-F573-4365-8BDC-3B2C717CD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Лекции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hlinkClick r:id="rId2"/>
              </a:rPr>
              <a:t>https://github.com/tarantool/sysprog</a:t>
            </a:r>
            <a:endParaRPr lang="ru-RU" dirty="0"/>
          </a:p>
          <a:p>
            <a:r>
              <a:rPr lang="ru-RU" b="1" dirty="0"/>
              <a:t>Обратная связь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hlinkClick r:id="rId3"/>
              </a:rPr>
              <a:t>https://forms.gle/ktmRvTGFcV2Pe55u8</a:t>
            </a:r>
            <a:endParaRPr lang="ru-RU" dirty="0"/>
          </a:p>
          <a:p>
            <a:r>
              <a:rPr lang="ru-RU" b="1" dirty="0"/>
              <a:t>Следующая </a:t>
            </a:r>
            <a:r>
              <a:rPr lang="ru-RU" b="1" dirty="0" err="1"/>
              <a:t>леккция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	Ядро. Устройство. Планировщик процессов. (Сергей)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6E0C0-17BF-43C6-9F07-4441DE97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98638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3EC72A-6975-4D97-ACDC-31BA89414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89" y="1825625"/>
            <a:ext cx="10515600" cy="4351338"/>
          </a:xfrm>
        </p:spPr>
        <p:txBody>
          <a:bodyPr/>
          <a:lstStyle/>
          <a:p>
            <a:r>
              <a:rPr lang="ru-RU" dirty="0"/>
              <a:t>Компьютер с </a:t>
            </a:r>
            <a:r>
              <a:rPr lang="en-US" dirty="0"/>
              <a:t>Linux </a:t>
            </a:r>
            <a:r>
              <a:rPr lang="ru-RU" dirty="0"/>
              <a:t>или </a:t>
            </a:r>
            <a:r>
              <a:rPr lang="en-US" dirty="0"/>
              <a:t>Mac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308ACD-FEE3-4EA2-9ED6-F4B05F88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Практикум</a:t>
            </a:r>
          </a:p>
        </p:txBody>
      </p:sp>
      <p:pic>
        <p:nvPicPr>
          <p:cNvPr id="1026" name="Picture 2" descr="Файл:Debian logo.png — Википедия">
            <a:extLst>
              <a:ext uri="{FF2B5EF4-FFF2-40B4-BE49-F238E27FC236}">
                <a16:creationId xmlns:a16="http://schemas.microsoft.com/office/drawing/2014/main" id="{25632D86-E50B-4EFF-A124-30EC2A7D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02" y="2465021"/>
            <a:ext cx="1190825" cy="156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- Fedora Project Wiki">
            <a:extLst>
              <a:ext uri="{FF2B5EF4-FFF2-40B4-BE49-F238E27FC236}">
                <a16:creationId xmlns:a16="http://schemas.microsoft.com/office/drawing/2014/main" id="{7649BC0D-E22E-4D28-9AC3-35D904E5C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041" y="2875004"/>
            <a:ext cx="2996730" cy="90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ux logo and symbol, meaning, history, PNG">
            <a:extLst>
              <a:ext uri="{FF2B5EF4-FFF2-40B4-BE49-F238E27FC236}">
                <a16:creationId xmlns:a16="http://schemas.microsoft.com/office/drawing/2014/main" id="{D8584930-218E-420B-AEE5-8F48801AD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12" y="4282318"/>
            <a:ext cx="1953683" cy="21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BSD Logo - A-Team Systems">
            <a:extLst>
              <a:ext uri="{FF2B5EF4-FFF2-40B4-BE49-F238E27FC236}">
                <a16:creationId xmlns:a16="http://schemas.microsoft.com/office/drawing/2014/main" id="{1164E54D-03DE-435A-8217-3B62E52B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80" y="4282318"/>
            <a:ext cx="2265647" cy="19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c os Logos">
            <a:extLst>
              <a:ext uri="{FF2B5EF4-FFF2-40B4-BE49-F238E27FC236}">
                <a16:creationId xmlns:a16="http://schemas.microsoft.com/office/drawing/2014/main" id="{45FAD05F-D37B-4440-9965-6EEED35B8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81869"/>
            <a:ext cx="2479793" cy="185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Файл:Former Ubuntu logo.svg — Википедия">
            <a:extLst>
              <a:ext uri="{FF2B5EF4-FFF2-40B4-BE49-F238E27FC236}">
                <a16:creationId xmlns:a16="http://schemas.microsoft.com/office/drawing/2014/main" id="{81E6AF46-D90B-4564-BA6A-A4EF8635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89" y="2699122"/>
            <a:ext cx="4127970" cy="109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ntoo logo – Gentoo Linux">
            <a:extLst>
              <a:ext uri="{FF2B5EF4-FFF2-40B4-BE49-F238E27FC236}">
                <a16:creationId xmlns:a16="http://schemas.microsoft.com/office/drawing/2014/main" id="{DA5BA7D7-F46E-4D3D-9401-BA1CF536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977" y="216940"/>
            <a:ext cx="1865830" cy="22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6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86749-BD3D-48F4-9E9F-CAE5814C3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74333" cy="56009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Делай </a:t>
            </a:r>
            <a:r>
              <a:rPr lang="ru-RU" b="1" dirty="0"/>
              <a:t>раз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0EC118-4861-4CAE-9468-6F10B762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у меня </a:t>
            </a:r>
            <a:r>
              <a:rPr lang="en-US" dirty="0"/>
              <a:t>Windows?</a:t>
            </a:r>
            <a:endParaRPr lang="ru-RU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EF1FCCE-B978-4065-8793-A57D2A0C691E}"/>
              </a:ext>
            </a:extLst>
          </p:cNvPr>
          <p:cNvSpPr txBox="1">
            <a:spLocks/>
          </p:cNvSpPr>
          <p:nvPr/>
        </p:nvSpPr>
        <p:spPr>
          <a:xfrm>
            <a:off x="9028289" y="1825625"/>
            <a:ext cx="2074333" cy="56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Делай </a:t>
            </a:r>
            <a:r>
              <a:rPr lang="ru-RU" b="1" dirty="0"/>
              <a:t>три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9B5E68F-BB5B-4D09-A6C7-11A1EDFC8DFC}"/>
              </a:ext>
            </a:extLst>
          </p:cNvPr>
          <p:cNvSpPr txBox="1">
            <a:spLocks/>
          </p:cNvSpPr>
          <p:nvPr/>
        </p:nvSpPr>
        <p:spPr>
          <a:xfrm>
            <a:off x="4933244" y="1822450"/>
            <a:ext cx="2074333" cy="56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Делай </a:t>
            </a:r>
            <a:r>
              <a:rPr lang="ru-RU" b="1" dirty="0"/>
              <a:t>два</a:t>
            </a:r>
          </a:p>
        </p:txBody>
      </p:sp>
      <p:pic>
        <p:nvPicPr>
          <p:cNvPr id="2052" name="Picture 4" descr="VirtualBox — Википедия">
            <a:extLst>
              <a:ext uri="{FF2B5EF4-FFF2-40B4-BE49-F238E27FC236}">
                <a16:creationId xmlns:a16="http://schemas.microsoft.com/office/drawing/2014/main" id="{B34A5AAD-0838-4674-959E-9326C3BA9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2" y="2510366"/>
            <a:ext cx="1837267" cy="183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Файл:Former Ubuntu logo.svg — Википедия">
            <a:extLst>
              <a:ext uri="{FF2B5EF4-FFF2-40B4-BE49-F238E27FC236}">
                <a16:creationId xmlns:a16="http://schemas.microsoft.com/office/drawing/2014/main" id="{CD35F9EB-022C-495A-8BB3-8FC9CB35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763" y="2989664"/>
            <a:ext cx="3298237" cy="8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Install Ubuntu 20.04 LTS on VirtualBox in Windows 10 - YouTube">
            <a:extLst>
              <a:ext uri="{FF2B5EF4-FFF2-40B4-BE49-F238E27FC236}">
                <a16:creationId xmlns:a16="http://schemas.microsoft.com/office/drawing/2014/main" id="{CDFC77A9-A3F3-489F-85F1-40264AB9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77" y="2616199"/>
            <a:ext cx="2889956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6CA6B8-D134-4B92-9E44-88E02691C06A}"/>
              </a:ext>
            </a:extLst>
          </p:cNvPr>
          <p:cNvSpPr txBox="1"/>
          <p:nvPr/>
        </p:nvSpPr>
        <p:spPr>
          <a:xfrm>
            <a:off x="455104" y="4472280"/>
            <a:ext cx="284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https://www.virtualbox.org/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4C51E4-1DC7-4BE7-B731-CA2BEF212E0A}"/>
              </a:ext>
            </a:extLst>
          </p:cNvPr>
          <p:cNvSpPr txBox="1"/>
          <p:nvPr/>
        </p:nvSpPr>
        <p:spPr>
          <a:xfrm>
            <a:off x="4137996" y="4472280"/>
            <a:ext cx="391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https://ubuntu.com/download/desktop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4C8AE-BD62-47E5-A977-5E06C13E2602}"/>
              </a:ext>
            </a:extLst>
          </p:cNvPr>
          <p:cNvSpPr txBox="1"/>
          <p:nvPr/>
        </p:nvSpPr>
        <p:spPr>
          <a:xfrm>
            <a:off x="4728302" y="5310562"/>
            <a:ext cx="275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Скачать </a:t>
            </a:r>
            <a:r>
              <a:rPr lang="en-US" dirty="0"/>
              <a:t>ISO </a:t>
            </a:r>
            <a:r>
              <a:rPr lang="ru-RU" dirty="0"/>
              <a:t>образ </a:t>
            </a:r>
            <a:r>
              <a:rPr lang="en-US" dirty="0"/>
              <a:t>Ubuntu</a:t>
            </a:r>
            <a:endParaRPr lang="ru-RU" dirty="0"/>
          </a:p>
          <a:p>
            <a:pPr algn="ctr"/>
            <a:r>
              <a:rPr lang="ru-RU" dirty="0"/>
              <a:t>или другого дистрибутива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37982-52AF-4F8D-A291-EF0A045151E8}"/>
              </a:ext>
            </a:extLst>
          </p:cNvPr>
          <p:cNvSpPr txBox="1"/>
          <p:nvPr/>
        </p:nvSpPr>
        <p:spPr>
          <a:xfrm>
            <a:off x="1392077" y="5310562"/>
            <a:ext cx="127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Установить</a:t>
            </a:r>
          </a:p>
          <a:p>
            <a:pPr algn="ctr"/>
            <a:r>
              <a:rPr lang="en-US" dirty="0" err="1"/>
              <a:t>Virtualbox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363A67-127F-44C1-A630-751FDAECA49F}"/>
              </a:ext>
            </a:extLst>
          </p:cNvPr>
          <p:cNvSpPr txBox="1"/>
          <p:nvPr/>
        </p:nvSpPr>
        <p:spPr>
          <a:xfrm>
            <a:off x="8729256" y="5356350"/>
            <a:ext cx="2672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Установить ОС из образа,</a:t>
            </a:r>
          </a:p>
          <a:p>
            <a:pPr algn="ctr"/>
            <a:r>
              <a:rPr lang="ru-RU" dirty="0"/>
              <a:t>пользоваться</a:t>
            </a:r>
          </a:p>
        </p:txBody>
      </p:sp>
    </p:spTree>
    <p:extLst>
      <p:ext uri="{BB962C8B-B14F-4D97-AF65-F5344CB8AC3E}">
        <p14:creationId xmlns:p14="http://schemas.microsoft.com/office/powerpoint/2010/main" val="82978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8121A2-693B-4E39-A439-E56976868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7" y="1825625"/>
            <a:ext cx="10956470" cy="38961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/>
              <a:t>Uniplexed</a:t>
            </a:r>
            <a:r>
              <a:rPr lang="en-US" dirty="0"/>
              <a:t> Information and Computing Service, UNICS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E06C1-A389-4722-A25E-2E998DB2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endParaRPr lang="ru-RU" dirty="0"/>
          </a:p>
        </p:txBody>
      </p:sp>
      <p:pic>
        <p:nvPicPr>
          <p:cNvPr id="3074" name="Picture 2" descr="Dennis Ritchie - CHM">
            <a:extLst>
              <a:ext uri="{FF2B5EF4-FFF2-40B4-BE49-F238E27FC236}">
                <a16:creationId xmlns:a16="http://schemas.microsoft.com/office/drawing/2014/main" id="{725A4278-7BD9-422D-81FC-F788FB51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4" y="2465615"/>
            <a:ext cx="2071498" cy="26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73910-27AD-4FDB-BA4F-C6A5849DF882}"/>
              </a:ext>
            </a:extLst>
          </p:cNvPr>
          <p:cNvSpPr txBox="1"/>
          <p:nvPr/>
        </p:nvSpPr>
        <p:spPr>
          <a:xfrm>
            <a:off x="1161783" y="5470071"/>
            <a:ext cx="144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Деннис</a:t>
            </a:r>
            <a:r>
              <a:rPr lang="ru-RU" dirty="0"/>
              <a:t> Ричи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B34EE-132F-465C-B5C9-639D0D49D48A}"/>
              </a:ext>
            </a:extLst>
          </p:cNvPr>
          <p:cNvSpPr txBox="1"/>
          <p:nvPr/>
        </p:nvSpPr>
        <p:spPr>
          <a:xfrm>
            <a:off x="3727455" y="5470071"/>
            <a:ext cx="143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Кен Томпсон</a:t>
            </a:r>
          </a:p>
        </p:txBody>
      </p:sp>
      <p:pic>
        <p:nvPicPr>
          <p:cNvPr id="3076" name="Picture 4" descr="Ken Thompson">
            <a:extLst>
              <a:ext uri="{FF2B5EF4-FFF2-40B4-BE49-F238E27FC236}">
                <a16:creationId xmlns:a16="http://schemas.microsoft.com/office/drawing/2014/main" id="{4B62BCEA-6A6D-4B58-A46C-96C571FE5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r="11128"/>
          <a:stretch/>
        </p:blipFill>
        <p:spPr bwMode="auto">
          <a:xfrm>
            <a:off x="3390899" y="2465615"/>
            <a:ext cx="2103120" cy="26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Лаборатории Белла - Wikiwand">
            <a:extLst>
              <a:ext uri="{FF2B5EF4-FFF2-40B4-BE49-F238E27FC236}">
                <a16:creationId xmlns:a16="http://schemas.microsoft.com/office/drawing/2014/main" id="{69EFA9CA-7AA2-40F6-B68E-6C07CCF0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7" y="2465615"/>
            <a:ext cx="4191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A01DE-7C89-4F14-8B0B-C6FBC3213E93}"/>
              </a:ext>
            </a:extLst>
          </p:cNvPr>
          <p:cNvSpPr txBox="1"/>
          <p:nvPr/>
        </p:nvSpPr>
        <p:spPr>
          <a:xfrm>
            <a:off x="8561033" y="5470071"/>
            <a:ext cx="100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 Labs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189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638C5F-DC84-45A5-9B67-481191B3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F3F12FB-BEEC-4FDF-BE8F-5CDE89D4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7" y="1553485"/>
            <a:ext cx="10956470" cy="38961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Multiplexed Information and Computing Service</a:t>
            </a:r>
            <a:endParaRPr lang="ru-RU" dirty="0"/>
          </a:p>
        </p:txBody>
      </p:sp>
      <p:pic>
        <p:nvPicPr>
          <p:cNvPr id="4098" name="Picture 2" descr="Multics logo.gif">
            <a:extLst>
              <a:ext uri="{FF2B5EF4-FFF2-40B4-BE49-F238E27FC236}">
                <a16:creationId xmlns:a16="http://schemas.microsoft.com/office/drawing/2014/main" id="{1E4DDCA6-1AEE-4781-A9C3-6A60E484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41" y="2080508"/>
            <a:ext cx="2739118" cy="273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FD112-DC85-41EF-9676-9AD16208E34D}"/>
              </a:ext>
            </a:extLst>
          </p:cNvPr>
          <p:cNvSpPr txBox="1"/>
          <p:nvPr/>
        </p:nvSpPr>
        <p:spPr>
          <a:xfrm>
            <a:off x="4316779" y="5617030"/>
            <a:ext cx="3581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В 1969 г.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покидает проект</a:t>
            </a:r>
            <a:endParaRPr lang="en-US" dirty="0"/>
          </a:p>
          <a:p>
            <a:pPr algn="ctr"/>
            <a:r>
              <a:rPr lang="ru-RU" dirty="0"/>
              <a:t>и создает </a:t>
            </a:r>
            <a:r>
              <a:rPr lang="ru-RU" dirty="0" err="1"/>
              <a:t>Unix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0B9BD-CA0A-47FC-BDA0-8BB1984FED24}"/>
              </a:ext>
            </a:extLst>
          </p:cNvPr>
          <p:cNvSpPr txBox="1"/>
          <p:nvPr/>
        </p:nvSpPr>
        <p:spPr>
          <a:xfrm>
            <a:off x="4684347" y="5056770"/>
            <a:ext cx="284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https://www.multicians.org/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2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1. </a:t>
            </a:r>
            <a:r>
              <a:rPr lang="ru-RU" dirty="0"/>
              <a:t>Унифицированная память процесса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74654-4F76-456A-A924-0A639631CD35}"/>
              </a:ext>
            </a:extLst>
          </p:cNvPr>
          <p:cNvSpPr/>
          <p:nvPr/>
        </p:nvSpPr>
        <p:spPr>
          <a:xfrm>
            <a:off x="4680857" y="3160045"/>
            <a:ext cx="2993572" cy="53790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7A328-ECB8-443D-B02D-3EC1083F5B3F}"/>
              </a:ext>
            </a:extLst>
          </p:cNvPr>
          <p:cNvSpPr txBox="1"/>
          <p:nvPr/>
        </p:nvSpPr>
        <p:spPr>
          <a:xfrm>
            <a:off x="4729841" y="3198166"/>
            <a:ext cx="299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Process memory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C55CA7-0093-4563-BEA0-591C4853D778}"/>
              </a:ext>
            </a:extLst>
          </p:cNvPr>
          <p:cNvCxnSpPr>
            <a:cxnSpLocks/>
          </p:cNvCxnSpPr>
          <p:nvPr/>
        </p:nvCxnSpPr>
        <p:spPr>
          <a:xfrm flipV="1">
            <a:off x="5426527" y="2539559"/>
            <a:ext cx="734785" cy="620486"/>
          </a:xfrm>
          <a:prstGeom prst="straightConnector1">
            <a:avLst/>
          </a:prstGeom>
          <a:noFill/>
          <a:ln w="222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322ABC-ABD3-4FED-A683-6162F91B2136}"/>
              </a:ext>
            </a:extLst>
          </p:cNvPr>
          <p:cNvCxnSpPr>
            <a:cxnSpLocks/>
          </p:cNvCxnSpPr>
          <p:nvPr/>
        </p:nvCxnSpPr>
        <p:spPr>
          <a:xfrm flipH="1">
            <a:off x="6825344" y="2542315"/>
            <a:ext cx="734784" cy="604134"/>
          </a:xfrm>
          <a:prstGeom prst="straightConnector1">
            <a:avLst/>
          </a:prstGeom>
          <a:noFill/>
          <a:ln w="222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8108BB-794E-4D22-8D44-AD80F19CA2CD}"/>
              </a:ext>
            </a:extLst>
          </p:cNvPr>
          <p:cNvSpPr txBox="1"/>
          <p:nvPr/>
        </p:nvSpPr>
        <p:spPr>
          <a:xfrm>
            <a:off x="5089070" y="2586987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680C7-F7E5-402A-B14C-C1D388C175FA}"/>
              </a:ext>
            </a:extLst>
          </p:cNvPr>
          <p:cNvSpPr txBox="1"/>
          <p:nvPr/>
        </p:nvSpPr>
        <p:spPr>
          <a:xfrm>
            <a:off x="6428016" y="2586639"/>
            <a:ext cx="73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Write</a:t>
            </a:r>
            <a:endParaRPr lang="ru-RU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9E4114-61C9-4507-AAFC-577FCC18DD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1728" y="4466328"/>
            <a:ext cx="1368601" cy="8096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E25546-F8C4-40DA-896F-E3D839A2D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19006" y="4510922"/>
            <a:ext cx="1500994" cy="506542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F7622D-ECBD-4005-AF13-2A6FD7CE5A35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36029" y="3676181"/>
            <a:ext cx="0" cy="790147"/>
          </a:xfrm>
          <a:prstGeom prst="straightConnector1">
            <a:avLst/>
          </a:prstGeom>
          <a:noFill/>
          <a:ln w="222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550B74-C400-4904-BC50-E57EE4F856AB}"/>
              </a:ext>
            </a:extLst>
          </p:cNvPr>
          <p:cNvCxnSpPr>
            <a:cxnSpLocks/>
          </p:cNvCxnSpPr>
          <p:nvPr/>
        </p:nvCxnSpPr>
        <p:spPr>
          <a:xfrm>
            <a:off x="6795408" y="3697952"/>
            <a:ext cx="0" cy="790147"/>
          </a:xfrm>
          <a:prstGeom prst="straightConnector1">
            <a:avLst/>
          </a:prstGeom>
          <a:noFill/>
          <a:ln w="222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F0F7BEF-F4C5-49AB-83C0-ACE0F0D4B4F2}"/>
              </a:ext>
            </a:extLst>
          </p:cNvPr>
          <p:cNvSpPr txBox="1"/>
          <p:nvPr/>
        </p:nvSpPr>
        <p:spPr>
          <a:xfrm>
            <a:off x="3273879" y="11081630"/>
            <a:ext cx="531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37CDE7A1-5854-484B-8A1A-CB94415C5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833" y="5530731"/>
            <a:ext cx="8596992" cy="4770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4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en-US" altLang="ru-RU" sz="1400" dirty="0">
              <a:solidFill>
                <a:srgbClr val="21252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4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flags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off_t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7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2</a:t>
            </a:r>
            <a:r>
              <a:rPr lang="en-US" dirty="0"/>
              <a:t>. </a:t>
            </a:r>
            <a:r>
              <a:rPr lang="ru-RU" dirty="0"/>
              <a:t>Динамическая линковка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B0678-A81E-4087-AF20-00C92044145A}"/>
              </a:ext>
            </a:extLst>
          </p:cNvPr>
          <p:cNvSpPr/>
          <p:nvPr/>
        </p:nvSpPr>
        <p:spPr>
          <a:xfrm>
            <a:off x="1034143" y="2572217"/>
            <a:ext cx="2993572" cy="53790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8E0D2-C5B3-4C9A-A657-BDD32D57A2CB}"/>
              </a:ext>
            </a:extLst>
          </p:cNvPr>
          <p:cNvSpPr txBox="1"/>
          <p:nvPr/>
        </p:nvSpPr>
        <p:spPr>
          <a:xfrm>
            <a:off x="1083127" y="2610338"/>
            <a:ext cx="299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Process memory</a:t>
            </a:r>
            <a:endParaRPr 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8092D8-3372-4BD2-9EDE-CB92AF66406D}"/>
              </a:ext>
            </a:extLst>
          </p:cNvPr>
          <p:cNvSpPr/>
          <p:nvPr/>
        </p:nvSpPr>
        <p:spPr>
          <a:xfrm>
            <a:off x="4027715" y="2572217"/>
            <a:ext cx="2993572" cy="537909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D5888-54B5-4529-BAF7-5A3F709E1B28}"/>
              </a:ext>
            </a:extLst>
          </p:cNvPr>
          <p:cNvSpPr/>
          <p:nvPr/>
        </p:nvSpPr>
        <p:spPr>
          <a:xfrm>
            <a:off x="7021286" y="2572217"/>
            <a:ext cx="2993572" cy="537909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71105-889B-46EC-BC4D-6E619F0A021B}"/>
              </a:ext>
            </a:extLst>
          </p:cNvPr>
          <p:cNvSpPr txBox="1"/>
          <p:nvPr/>
        </p:nvSpPr>
        <p:spPr>
          <a:xfrm>
            <a:off x="7070270" y="2610338"/>
            <a:ext cx="299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data[]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382F6D0-7E12-4210-8EF3-3F479018B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698" y="2711865"/>
            <a:ext cx="2367645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>
                <a:ln>
                  <a:noFill/>
                </a:ln>
                <a:solidFill>
                  <a:srgbClr val="00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>
                <a:ln>
                  <a:noFill/>
                </a:ln>
                <a:solidFill>
                  <a:srgbClr val="46A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rgbClr val="3399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ru-RU" altLang="ru-RU" b="1" i="0" u="none" strike="noStrike" cap="none" normalizeH="0" baseline="0">
                <a:ln>
                  <a:noFill/>
                </a:ln>
                <a:solidFill>
                  <a:srgbClr val="46A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rgbClr val="3399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ru-RU" altLang="ru-RU" b="1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74B6F-A332-48CE-8C6A-CB3A63DF503B}"/>
              </a:ext>
            </a:extLst>
          </p:cNvPr>
          <p:cNvSpPr txBox="1"/>
          <p:nvPr/>
        </p:nvSpPr>
        <p:spPr>
          <a:xfrm>
            <a:off x="941613" y="4076699"/>
            <a:ext cx="3978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.so, .</a:t>
            </a:r>
            <a:r>
              <a:rPr lang="en-US" dirty="0" err="1"/>
              <a:t>dll</a:t>
            </a:r>
            <a:r>
              <a:rPr lang="en-US" dirty="0"/>
              <a:t>, .</a:t>
            </a:r>
            <a:r>
              <a:rPr lang="en-US" dirty="0" err="1"/>
              <a:t>dylib</a:t>
            </a:r>
            <a:endParaRPr lang="en-US" dirty="0"/>
          </a:p>
          <a:p>
            <a:endParaRPr lang="en-US" dirty="0"/>
          </a:p>
          <a:p>
            <a:r>
              <a:rPr lang="en-US" dirty="0"/>
              <a:t>PIC/PIE – Position Independent Code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A03396-57F0-4376-B2F1-C7E5549CAA95}"/>
              </a:ext>
            </a:extLst>
          </p:cNvPr>
          <p:cNvSpPr txBox="1"/>
          <p:nvPr/>
        </p:nvSpPr>
        <p:spPr>
          <a:xfrm>
            <a:off x="7385957" y="3880757"/>
            <a:ext cx="2106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$&gt; man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fpic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fPIC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872BEC-61C8-4333-BCA8-E18B0036F103}"/>
              </a:ext>
            </a:extLst>
          </p:cNvPr>
          <p:cNvSpPr txBox="1"/>
          <p:nvPr/>
        </p:nvSpPr>
        <p:spPr>
          <a:xfrm>
            <a:off x="5012872" y="313655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87552-5A28-49EF-9DBE-B1AA3A57F52D}"/>
              </a:ext>
            </a:extLst>
          </p:cNvPr>
          <p:cNvSpPr txBox="1"/>
          <p:nvPr/>
        </p:nvSpPr>
        <p:spPr>
          <a:xfrm>
            <a:off x="7968339" y="3200789"/>
            <a:ext cx="119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Данные</a:t>
            </a:r>
          </a:p>
        </p:txBody>
      </p:sp>
    </p:spTree>
    <p:extLst>
      <p:ext uri="{BB962C8B-B14F-4D97-AF65-F5344CB8AC3E}">
        <p14:creationId xmlns:p14="http://schemas.microsoft.com/office/powerpoint/2010/main" val="1632360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3462</Words>
  <Application>Microsoft Office PowerPoint</Application>
  <PresentationFormat>Widescreen</PresentationFormat>
  <Paragraphs>251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Courier New</vt:lpstr>
      <vt:lpstr>Mail Sans Roman</vt:lpstr>
      <vt:lpstr>Mail Sans Roman Medium</vt:lpstr>
      <vt:lpstr>Open Sans</vt:lpstr>
      <vt:lpstr>PT Mono</vt:lpstr>
      <vt:lpstr>Wingdings</vt:lpstr>
      <vt:lpstr>Тема Office</vt:lpstr>
      <vt:lpstr>Системное программирование</vt:lpstr>
      <vt:lpstr>О курсе</vt:lpstr>
      <vt:lpstr>О курсе (cont.)</vt:lpstr>
      <vt:lpstr>Практикум</vt:lpstr>
      <vt:lpstr>А если у меня Windows?</vt:lpstr>
      <vt:lpstr>Unix</vt:lpstr>
      <vt:lpstr>Multics</vt:lpstr>
      <vt:lpstr>Multics</vt:lpstr>
      <vt:lpstr>Multics</vt:lpstr>
      <vt:lpstr>Multics</vt:lpstr>
      <vt:lpstr>Multics</vt:lpstr>
      <vt:lpstr>Multics</vt:lpstr>
      <vt:lpstr>Multics</vt:lpstr>
      <vt:lpstr>Unix vs. Multics</vt:lpstr>
      <vt:lpstr>История Unix</vt:lpstr>
      <vt:lpstr>История Unix</vt:lpstr>
      <vt:lpstr>История Unix</vt:lpstr>
      <vt:lpstr>История Unix</vt:lpstr>
      <vt:lpstr>История Unix</vt:lpstr>
      <vt:lpstr>Linux</vt:lpstr>
      <vt:lpstr>Linux</vt:lpstr>
      <vt:lpstr>GNU</vt:lpstr>
      <vt:lpstr>Linux Mascot</vt:lpstr>
      <vt:lpstr>Реализации</vt:lpstr>
      <vt:lpstr>“Tanenbaum-Torvalds debate”</vt:lpstr>
      <vt:lpstr>Микро- и монолитное ядра</vt:lpstr>
      <vt:lpstr>Микроядро</vt:lpstr>
      <vt:lpstr>Микроядро</vt:lpstr>
      <vt:lpstr> Монолитное ядро</vt:lpstr>
      <vt:lpstr>Стандарты</vt:lpstr>
      <vt:lpstr>Стандарты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Yukhin Kirill</dc:creator>
  <cp:lastModifiedBy>Yukhin Kirill</cp:lastModifiedBy>
  <cp:revision>37</cp:revision>
  <dcterms:created xsi:type="dcterms:W3CDTF">2020-10-11T08:42:32Z</dcterms:created>
  <dcterms:modified xsi:type="dcterms:W3CDTF">2021-02-03T16:33:15Z</dcterms:modified>
</cp:coreProperties>
</file>